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84" r:id="rId3"/>
    <p:sldId id="285" r:id="rId4"/>
    <p:sldId id="308" r:id="rId5"/>
    <p:sldId id="286" r:id="rId6"/>
    <p:sldId id="317" r:id="rId7"/>
    <p:sldId id="316" r:id="rId8"/>
    <p:sldId id="319" r:id="rId9"/>
    <p:sldId id="325" r:id="rId10"/>
    <p:sldId id="322" r:id="rId11"/>
    <p:sldId id="321" r:id="rId12"/>
    <p:sldId id="323" r:id="rId13"/>
    <p:sldId id="327" r:id="rId14"/>
    <p:sldId id="283" r:id="rId15"/>
    <p:sldId id="328" r:id="rId16"/>
    <p:sldId id="329" r:id="rId17"/>
    <p:sldId id="287" r:id="rId18"/>
    <p:sldId id="330" r:id="rId19"/>
    <p:sldId id="314" r:id="rId20"/>
    <p:sldId id="313" r:id="rId21"/>
    <p:sldId id="312" r:id="rId22"/>
    <p:sldId id="289" r:id="rId23"/>
    <p:sldId id="306" r:id="rId24"/>
    <p:sldId id="294" r:id="rId25"/>
    <p:sldId id="290" r:id="rId26"/>
    <p:sldId id="291" r:id="rId27"/>
    <p:sldId id="292" r:id="rId28"/>
    <p:sldId id="288" r:id="rId29"/>
    <p:sldId id="304" r:id="rId30"/>
    <p:sldId id="305" r:id="rId31"/>
    <p:sldId id="295" r:id="rId32"/>
    <p:sldId id="269" r:id="rId33"/>
    <p:sldId id="270" r:id="rId34"/>
    <p:sldId id="271" r:id="rId35"/>
    <p:sldId id="272" r:id="rId36"/>
    <p:sldId id="275" r:id="rId37"/>
    <p:sldId id="273" r:id="rId38"/>
    <p:sldId id="274" r:id="rId39"/>
    <p:sldId id="276" r:id="rId40"/>
    <p:sldId id="277" r:id="rId41"/>
    <p:sldId id="279" r:id="rId42"/>
    <p:sldId id="281" r:id="rId43"/>
    <p:sldId id="282" r:id="rId44"/>
    <p:sldId id="296" r:id="rId45"/>
    <p:sldId id="297" r:id="rId46"/>
    <p:sldId id="299" r:id="rId47"/>
    <p:sldId id="300" r:id="rId48"/>
    <p:sldId id="301" r:id="rId49"/>
    <p:sldId id="302" r:id="rId50"/>
    <p:sldId id="303" r:id="rId51"/>
    <p:sldId id="324" r:id="rId5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85BE263C-DBD7-4A20-BB59-AAB30ACAA65A}" styleName="보통 스타일 3 - 강조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85" autoAdjust="0"/>
    <p:restoredTop sz="94687" autoAdjust="0"/>
  </p:normalViewPr>
  <p:slideViewPr>
    <p:cSldViewPr>
      <p:cViewPr varScale="1">
        <p:scale>
          <a:sx n="103" d="100"/>
          <a:sy n="103" d="100"/>
        </p:scale>
        <p:origin x="-2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3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직사각형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직사각형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직사각형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직사각형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0" name="모서리가 둥근 직사각형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1" name="모서리가 둥근 직사각형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직사각형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직사각형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직사각형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직사각형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제목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kumimoji="0" lang="ko-KR" altLang="en-US" dirty="0" smtClean="0"/>
              <a:t>마스터 제목 스타일 편집</a:t>
            </a:r>
            <a:endParaRPr kumimoji="0" lang="en-US" dirty="0"/>
          </a:p>
        </p:txBody>
      </p:sp>
      <p:sp>
        <p:nvSpPr>
          <p:cNvPr id="9" name="부제목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28" name="날짜 개체 틀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F8A2797A-AAFB-49CE-90F1-68B79241B74F}" type="datetimeFigureOut">
              <a:rPr lang="ko-KR" altLang="en-US" smtClean="0"/>
              <a:pPr/>
              <a:t>2009-12-08</a:t>
            </a:fld>
            <a:endParaRPr lang="ko-KR" altLang="en-US" dirty="0"/>
          </a:p>
        </p:txBody>
      </p:sp>
      <p:sp>
        <p:nvSpPr>
          <p:cNvPr id="17" name="바닥글 개체 틀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ko-KR" altLang="en-US" dirty="0"/>
          </a:p>
        </p:txBody>
      </p:sp>
      <p:sp>
        <p:nvSpPr>
          <p:cNvPr id="29" name="슬라이드 번호 개체 틀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58F363D9-7696-440B-A02B-879F7A50C05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2797A-AAFB-49CE-90F1-68B79241B74F}" type="datetimeFigureOut">
              <a:rPr lang="ko-KR" altLang="en-US" smtClean="0"/>
              <a:pPr/>
              <a:t>2009-12-08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363D9-7696-440B-A02B-879F7A50C05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2797A-AAFB-49CE-90F1-68B79241B74F}" type="datetimeFigureOut">
              <a:rPr lang="ko-KR" altLang="en-US" smtClean="0"/>
              <a:pPr/>
              <a:t>2009-12-08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363D9-7696-440B-A02B-879F7A50C05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 baseline="0">
                <a:solidFill>
                  <a:schemeClr val="tx2"/>
                </a:solidFill>
              </a:defRPr>
            </a:lvl1pPr>
          </a:lstStyle>
          <a:p>
            <a:r>
              <a:rPr kumimoji="0" lang="ko-KR" altLang="en-US" dirty="0" smtClean="0"/>
              <a:t>마스터 제목 스타일 편집</a:t>
            </a:r>
            <a:endParaRPr kumimoji="0" 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574296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2797A-AAFB-49CE-90F1-68B79241B74F}" type="datetimeFigureOut">
              <a:rPr lang="ko-KR" altLang="en-US" smtClean="0"/>
              <a:pPr/>
              <a:t>2009-12-08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363D9-7696-440B-A02B-879F7A50C05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2797A-AAFB-49CE-90F1-68B79241B74F}" type="datetimeFigureOut">
              <a:rPr lang="ko-KR" altLang="en-US" smtClean="0"/>
              <a:pPr/>
              <a:t>2009-12-08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363D9-7696-440B-A02B-879F7A50C05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kumimoji="0" lang="ko-KR" altLang="en-US" dirty="0" smtClean="0"/>
              <a:t>마스터 제목 스타일 편집</a:t>
            </a:r>
            <a:endParaRPr kumimoji="0" 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2000240"/>
            <a:ext cx="4038600" cy="471490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2000240"/>
            <a:ext cx="4038600" cy="471490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2797A-AAFB-49CE-90F1-68B79241B74F}" type="datetimeFigureOut">
              <a:rPr lang="ko-KR" altLang="en-US" smtClean="0"/>
              <a:pPr/>
              <a:t>2009-12-08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363D9-7696-440B-A02B-879F7A50C05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81000" y="642918"/>
            <a:ext cx="8382000" cy="1069848"/>
          </a:xfrm>
        </p:spPr>
        <p:txBody>
          <a:bodyPr anchor="ctr"/>
          <a:lstStyle>
            <a:lvl1pPr>
              <a:defRPr sz="4000" b="1" i="0" cap="none" baseline="0"/>
            </a:lvl1pPr>
          </a:lstStyle>
          <a:p>
            <a:r>
              <a:rPr kumimoji="0" lang="ko-KR" altLang="en-US" dirty="0" smtClean="0"/>
              <a:t>마스터 제목 스타일 편집</a:t>
            </a:r>
            <a:endParaRPr kumimoji="0" 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81000" y="1928802"/>
            <a:ext cx="4041648" cy="457200"/>
          </a:xfrm>
          <a:noFill/>
          <a:ln w="12700">
            <a:noFill/>
          </a:ln>
        </p:spPr>
        <p:txBody>
          <a:bodyPr anchor="ctr">
            <a:noAutofit/>
          </a:bodyPr>
          <a:lstStyle>
            <a:lvl1pPr marL="45720" indent="0">
              <a:buNone/>
              <a:defRPr sz="1900" b="1" baseline="0">
                <a:solidFill>
                  <a:srgbClr val="C00000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721225" y="1928802"/>
            <a:ext cx="4041775" cy="457200"/>
          </a:xfrm>
          <a:noFill/>
          <a:ln w="12700">
            <a:noFill/>
          </a:ln>
        </p:spPr>
        <p:txBody>
          <a:bodyPr anchor="ctr">
            <a:noAutofit/>
          </a:bodyPr>
          <a:lstStyle>
            <a:lvl1pPr marL="45720" indent="0">
              <a:buNone/>
              <a:defRPr sz="1900" b="1" baseline="0">
                <a:solidFill>
                  <a:srgbClr val="C00000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381000" y="2357430"/>
            <a:ext cx="4041648" cy="4237289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718304" y="2357430"/>
            <a:ext cx="4041775" cy="4237289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26" name="날짜 개체 틀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8A2797A-AAFB-49CE-90F1-68B79241B74F}" type="datetimeFigureOut">
              <a:rPr lang="ko-KR" altLang="en-US" smtClean="0"/>
              <a:pPr/>
              <a:t>2009-12-08</a:t>
            </a:fld>
            <a:endParaRPr lang="ko-KR" altLang="en-US" dirty="0"/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8F363D9-7696-440B-A02B-879F7A50C05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28" name="바닥글 개체 틀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ko-KR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F8A2797A-AAFB-49CE-90F1-68B79241B74F}" type="datetimeFigureOut">
              <a:rPr lang="ko-KR" altLang="en-US" smtClean="0"/>
              <a:pPr/>
              <a:t>2009-12-08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58F363D9-7696-440B-A02B-879F7A50C05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2797A-AAFB-49CE-90F1-68B79241B74F}" type="datetimeFigureOut">
              <a:rPr lang="ko-KR" altLang="en-US" smtClean="0"/>
              <a:pPr/>
              <a:t>2009-12-08</a:t>
            </a:fld>
            <a:endParaRPr lang="ko-KR" altLang="en-US" dirty="0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363D9-7696-440B-A02B-879F7A50C05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2797A-AAFB-49CE-90F1-68B79241B74F}" type="datetimeFigureOut">
              <a:rPr lang="ko-KR" altLang="en-US" smtClean="0"/>
              <a:pPr/>
              <a:t>2009-12-08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363D9-7696-440B-A02B-879F7A50C05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 dirty="0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2797A-AAFB-49CE-90F1-68B79241B74F}" type="datetimeFigureOut">
              <a:rPr lang="ko-KR" altLang="en-US" smtClean="0"/>
              <a:pPr/>
              <a:t>2009-12-08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363D9-7696-440B-A02B-879F7A50C05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직사각형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직사각형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0" name="직사각형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1" name="직사각형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2" name="직사각형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3" name="모서리가 둥근 직사각형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4" name="모서리가 둥근 직사각형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5" name="직사각형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직사각형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직사각형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8" name="직사각형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9" name="직사각형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0" name="직사각형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제목 개체 틀 2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ko-KR" altLang="en-US" dirty="0" smtClean="0"/>
              <a:t>마스터 제목 스타일 편집</a:t>
            </a:r>
            <a:endParaRPr kumimoji="0" lang="en-US" dirty="0"/>
          </a:p>
        </p:txBody>
      </p:sp>
      <p:sp>
        <p:nvSpPr>
          <p:cNvPr id="13" name="텍스트 개체 틀 12"/>
          <p:cNvSpPr>
            <a:spLocks noGrp="1"/>
          </p:cNvSpPr>
          <p:nvPr>
            <p:ph type="body" idx="1"/>
          </p:nvPr>
        </p:nvSpPr>
        <p:spPr>
          <a:xfrm>
            <a:off x="457200" y="1714488"/>
            <a:ext cx="8229600" cy="486004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dirty="0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dirty="0" smtClean="0"/>
              <a:t>둘째 수준</a:t>
            </a:r>
          </a:p>
          <a:p>
            <a:pPr lvl="2" eaLnBrk="1" latinLnBrk="0" hangingPunct="1"/>
            <a:r>
              <a:rPr kumimoji="0" lang="ko-KR" altLang="en-US" dirty="0" smtClean="0"/>
              <a:t>셋째 수준</a:t>
            </a:r>
          </a:p>
          <a:p>
            <a:pPr lvl="3" eaLnBrk="1" latinLnBrk="0" hangingPunct="1"/>
            <a:r>
              <a:rPr kumimoji="0" lang="ko-KR" altLang="en-US" dirty="0" smtClean="0"/>
              <a:t>넷째 수준</a:t>
            </a:r>
          </a:p>
          <a:p>
            <a:pPr lvl="4" eaLnBrk="1" latinLnBrk="0" hangingPunct="1"/>
            <a:r>
              <a:rPr kumimoji="0" lang="ko-KR" altLang="en-US" dirty="0" smtClean="0"/>
              <a:t>다섯째 수준</a:t>
            </a:r>
            <a:endParaRPr kumimoji="0" lang="en-US" dirty="0"/>
          </a:p>
        </p:txBody>
      </p:sp>
      <p:sp>
        <p:nvSpPr>
          <p:cNvPr id="14" name="날짜 개체 틀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F8A2797A-AAFB-49CE-90F1-68B79241B74F}" type="datetimeFigureOut">
              <a:rPr lang="ko-KR" altLang="en-US" smtClean="0"/>
              <a:pPr/>
              <a:t>2009-12-08</a:t>
            </a:fld>
            <a:endParaRPr lang="ko-KR" altLang="en-US" dirty="0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23" name="슬라이드 번호 개체 틀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58F363D9-7696-440B-A02B-879F7A50C05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1" hangingPunct="1">
        <a:spcBef>
          <a:spcPct val="0"/>
        </a:spcBef>
        <a:buNone/>
        <a:defRPr kumimoji="0" sz="4000" b="1" i="0" kern="1200" spc="-50" baseline="0">
          <a:solidFill>
            <a:schemeClr val="tx2"/>
          </a:solidFill>
          <a:latin typeface="Calibri" pitchFamily="34" charset="0"/>
          <a:ea typeface="+mj-ea"/>
          <a:cs typeface="+mj-cs"/>
        </a:defRPr>
      </a:lvl1pPr>
    </p:titleStyle>
    <p:bodyStyle>
      <a:lvl1pPr marL="365760" indent="-256032" algn="l" rtl="0" eaLnBrk="1" latinLnBrk="1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 spc="-50" baseline="0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658368" indent="-246888" algn="l" rtl="0" eaLnBrk="1" latinLnBrk="1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 spc="-50" baseline="0">
          <a:solidFill>
            <a:schemeClr val="accent2">
              <a:lumMod val="50000"/>
            </a:schemeClr>
          </a:solidFill>
          <a:latin typeface="Calibri" pitchFamily="34" charset="0"/>
          <a:ea typeface="+mn-ea"/>
          <a:cs typeface="+mn-cs"/>
        </a:defRPr>
      </a:lvl2pPr>
      <a:lvl3pPr marL="923544" indent="-219456" algn="l" rtl="0" eaLnBrk="1" latinLnBrk="1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 spc="-50" baseline="0">
          <a:solidFill>
            <a:schemeClr val="tx1"/>
          </a:solidFill>
          <a:latin typeface="Calibri" pitchFamily="34" charset="0"/>
          <a:ea typeface="+mn-ea"/>
          <a:cs typeface="+mn-cs"/>
        </a:defRPr>
      </a:lvl3pPr>
      <a:lvl4pPr marL="1179576" indent="-201168" algn="l" rtl="0" eaLnBrk="1" latinLnBrk="1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 spc="-50" baseline="0">
          <a:solidFill>
            <a:schemeClr val="tx1"/>
          </a:solidFill>
          <a:latin typeface="Calibri" pitchFamily="34" charset="0"/>
          <a:ea typeface="+mn-ea"/>
          <a:cs typeface="+mn-cs"/>
        </a:defRPr>
      </a:lvl4pPr>
      <a:lvl5pPr marL="1389888" indent="-182880" algn="l" rtl="0" eaLnBrk="1" latinLnBrk="1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 spc="-50" baseline="0">
          <a:solidFill>
            <a:schemeClr val="tx1"/>
          </a:solidFill>
          <a:latin typeface="Calibri" pitchFamily="34" charset="0"/>
          <a:ea typeface="+mn-ea"/>
          <a:cs typeface="+mn-cs"/>
        </a:defRPr>
      </a:lvl5pPr>
      <a:lvl6pPr marL="1609344" indent="-182880" algn="l" rtl="0" eaLnBrk="1" latinLnBrk="1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1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1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1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dirty="0" smtClean="0"/>
              <a:t>만성</a:t>
            </a:r>
            <a:r>
              <a:rPr lang="en-US" altLang="ko-KR" dirty="0" smtClean="0"/>
              <a:t> </a:t>
            </a:r>
            <a:r>
              <a:rPr lang="ko-KR" altLang="en-US" dirty="0" smtClean="0"/>
              <a:t>간질환에서의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전해질 및 신기능 이상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ko-KR" dirty="0" smtClean="0"/>
              <a:t>2009. 10. 17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endParaRPr lang="en-US" altLang="ko-KR" smtClean="0"/>
          </a:p>
          <a:p>
            <a:r>
              <a:rPr lang="ko-KR" altLang="en-US" smtClean="0"/>
              <a:t>중앙의대 이재욱</a:t>
            </a:r>
            <a:endParaRPr lang="en-US" altLang="ko-KR" dirty="0" smtClean="0"/>
          </a:p>
          <a:p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sz="4900" dirty="0" err="1" smtClean="0"/>
              <a:t>Hyperdynamic</a:t>
            </a:r>
            <a:r>
              <a:rPr lang="en-US" altLang="ko-KR" sz="4900" dirty="0" smtClean="0"/>
              <a:t> circulation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sz="2700" dirty="0" smtClean="0"/>
              <a:t>Mechanisms: The Role of Nitric Oxide</a:t>
            </a:r>
            <a:endParaRPr lang="ko-KR" altLang="en-US" sz="2700" dirty="0"/>
          </a:p>
        </p:txBody>
      </p:sp>
      <p:sp>
        <p:nvSpPr>
          <p:cNvPr id="27" name="내용 개체 틀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Time course of </a:t>
            </a:r>
            <a:r>
              <a:rPr lang="en-US" altLang="ko-KR" dirty="0" err="1" smtClean="0"/>
              <a:t>of</a:t>
            </a:r>
            <a:r>
              <a:rPr lang="en-US" altLang="ko-KR" dirty="0" smtClean="0"/>
              <a:t> </a:t>
            </a:r>
            <a:r>
              <a:rPr lang="en-US" altLang="ko-KR" dirty="0" err="1" smtClean="0"/>
              <a:t>splanchnic</a:t>
            </a:r>
            <a:r>
              <a:rPr lang="en-US" altLang="ko-KR" dirty="0" smtClean="0"/>
              <a:t> blood flow</a:t>
            </a:r>
            <a:endParaRPr lang="ko-KR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1" y="2928934"/>
            <a:ext cx="8572560" cy="3705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8" name="TextBox 27"/>
          <p:cNvSpPr txBox="1"/>
          <p:nvPr/>
        </p:nvSpPr>
        <p:spPr>
          <a:xfrm>
            <a:off x="928662" y="3143248"/>
            <a:ext cx="14813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rgbClr val="C00000"/>
                </a:solidFill>
                <a:latin typeface="Arial Narrow" pitchFamily="34" charset="0"/>
              </a:rPr>
              <a:t>Total peripheral</a:t>
            </a:r>
          </a:p>
          <a:p>
            <a:r>
              <a:rPr lang="en-US" altLang="ko-KR" dirty="0" smtClean="0">
                <a:solidFill>
                  <a:srgbClr val="C00000"/>
                </a:solidFill>
                <a:latin typeface="Arial Narrow" pitchFamily="34" charset="0"/>
              </a:rPr>
              <a:t>resistance</a:t>
            </a:r>
            <a:endParaRPr lang="ko-KR" altLang="en-US" dirty="0">
              <a:solidFill>
                <a:srgbClr val="C00000"/>
              </a:solidFill>
              <a:latin typeface="Arial Narrow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071802" y="3143248"/>
            <a:ext cx="1491947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dirty="0" smtClean="0">
                <a:solidFill>
                  <a:srgbClr val="C00000"/>
                </a:solidFill>
                <a:latin typeface="Arial Narrow" pitchFamily="34" charset="0"/>
              </a:rPr>
              <a:t>SMA blood flow</a:t>
            </a:r>
            <a:endParaRPr lang="ko-KR" altLang="en-US" dirty="0">
              <a:solidFill>
                <a:srgbClr val="C00000"/>
              </a:solidFill>
              <a:latin typeface="Arial Narrow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429256" y="3143248"/>
            <a:ext cx="1491947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dirty="0" smtClean="0">
                <a:solidFill>
                  <a:srgbClr val="C00000"/>
                </a:solidFill>
                <a:latin typeface="Arial Narrow" pitchFamily="34" charset="0"/>
              </a:rPr>
              <a:t>Plasma volume</a:t>
            </a:r>
            <a:endParaRPr lang="ko-KR" altLang="en-US" dirty="0">
              <a:solidFill>
                <a:srgbClr val="C00000"/>
              </a:solidFill>
              <a:latin typeface="Arial Narrow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500958" y="3143248"/>
            <a:ext cx="1491947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dirty="0" smtClean="0">
                <a:solidFill>
                  <a:srgbClr val="C00000"/>
                </a:solidFill>
                <a:latin typeface="Arial Narrow" pitchFamily="34" charset="0"/>
              </a:rPr>
              <a:t>Cardiac index</a:t>
            </a:r>
            <a:endParaRPr lang="ko-KR" altLang="en-US" dirty="0">
              <a:solidFill>
                <a:srgbClr val="C00000"/>
              </a:solidFill>
              <a:latin typeface="Arial Narrow" pitchFamily="34" charset="0"/>
            </a:endParaRPr>
          </a:p>
        </p:txBody>
      </p:sp>
      <p:sp>
        <p:nvSpPr>
          <p:cNvPr id="32" name="직사각형 31"/>
          <p:cNvSpPr/>
          <p:nvPr/>
        </p:nvSpPr>
        <p:spPr>
          <a:xfrm>
            <a:off x="4429124" y="250030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pc="-50" dirty="0" err="1" smtClean="0">
                <a:latin typeface="Calibri" pitchFamily="34" charset="0"/>
              </a:rPr>
              <a:t>Colombato</a:t>
            </a:r>
            <a:r>
              <a:rPr lang="en-US" altLang="ko-KR" spc="-50" dirty="0" smtClean="0">
                <a:latin typeface="Calibri" pitchFamily="34" charset="0"/>
              </a:rPr>
              <a:t> LA et al. </a:t>
            </a:r>
            <a:r>
              <a:rPr lang="en-US" altLang="ko-KR" spc="-50" dirty="0" err="1" smtClean="0">
                <a:latin typeface="Calibri" pitchFamily="34" charset="0"/>
              </a:rPr>
              <a:t>Hepatology</a:t>
            </a:r>
            <a:r>
              <a:rPr lang="en-US" altLang="ko-KR" spc="-50" dirty="0" smtClean="0">
                <a:latin typeface="Calibri" pitchFamily="34" charset="0"/>
              </a:rPr>
              <a:t>. 1992;15:323–328.</a:t>
            </a:r>
            <a:endParaRPr lang="ko-KR" altLang="en-US" spc="-50" dirty="0">
              <a:latin typeface="Calibri" pitchFamily="34" charset="0"/>
            </a:endParaRPr>
          </a:p>
        </p:txBody>
      </p:sp>
      <p:sp>
        <p:nvSpPr>
          <p:cNvPr id="10" name="타원 9"/>
          <p:cNvSpPr/>
          <p:nvPr/>
        </p:nvSpPr>
        <p:spPr>
          <a:xfrm>
            <a:off x="3714744" y="4143380"/>
            <a:ext cx="642942" cy="714380"/>
          </a:xfrm>
          <a:prstGeom prst="ellipse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/>
        </p:nvSpPr>
        <p:spPr>
          <a:xfrm>
            <a:off x="3143240" y="4786322"/>
            <a:ext cx="642942" cy="714380"/>
          </a:xfrm>
          <a:prstGeom prst="ellipse">
            <a:avLst/>
          </a:prstGeom>
          <a:noFill/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ko-KR" dirty="0" err="1" smtClean="0"/>
              <a:t>Hyperdynamic</a:t>
            </a:r>
            <a:r>
              <a:rPr lang="en-US" altLang="ko-KR" dirty="0" smtClean="0"/>
              <a:t> circulation</a:t>
            </a:r>
            <a:r>
              <a:rPr lang="en-US" altLang="ko-KR" sz="2000" dirty="0" smtClean="0"/>
              <a:t/>
            </a:r>
            <a:br>
              <a:rPr lang="en-US" altLang="ko-KR" sz="2000" dirty="0" smtClean="0"/>
            </a:br>
            <a:r>
              <a:rPr lang="en-US" altLang="ko-KR" sz="2400" dirty="0" smtClean="0"/>
              <a:t>Mechanisms: The Role of Nitric Oxide</a:t>
            </a:r>
            <a:endParaRPr lang="ko-KR" altLang="en-US" sz="2000" dirty="0"/>
          </a:p>
        </p:txBody>
      </p:sp>
      <p:sp>
        <p:nvSpPr>
          <p:cNvPr id="8" name="내용 개체 틀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Time course of NO production</a:t>
            </a:r>
          </a:p>
          <a:p>
            <a:pPr lvl="1"/>
            <a:r>
              <a:rPr lang="en-US" altLang="ko-KR" dirty="0" smtClean="0"/>
              <a:t>Shear stress-mediated NO release in mesenteric arteries of PVL ligation rats (day 3 after PVL)</a:t>
            </a:r>
            <a:endParaRPr lang="ko-KR" alt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3500438"/>
            <a:ext cx="2928958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직사각형 11"/>
          <p:cNvSpPr/>
          <p:nvPr/>
        </p:nvSpPr>
        <p:spPr>
          <a:xfrm>
            <a:off x="4532417" y="6357958"/>
            <a:ext cx="46115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altLang="ko-KR" spc="-50" dirty="0" smtClean="0">
                <a:latin typeface="Calibri" pitchFamily="34" charset="0"/>
              </a:rPr>
              <a:t>Wiest R et al. Am J Physiol 1999;276:G1043-G1051</a:t>
            </a:r>
            <a:endParaRPr lang="ko-KR" altLang="en-US" spc="-50" dirty="0">
              <a:latin typeface="Calibri" pitchFamily="34" charset="0"/>
            </a:endParaRPr>
          </a:p>
        </p:txBody>
      </p:sp>
      <p:grpSp>
        <p:nvGrpSpPr>
          <p:cNvPr id="14" name="그룹 13"/>
          <p:cNvGrpSpPr/>
          <p:nvPr/>
        </p:nvGrpSpPr>
        <p:grpSpPr>
          <a:xfrm>
            <a:off x="214282" y="3286124"/>
            <a:ext cx="2946580" cy="2819444"/>
            <a:chOff x="279277" y="3286124"/>
            <a:chExt cx="2946580" cy="2819444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79277" y="3286124"/>
              <a:ext cx="2946580" cy="2819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3" name="모서리가 둥근 직사각형 12"/>
            <p:cNvSpPr/>
            <p:nvPr/>
          </p:nvSpPr>
          <p:spPr>
            <a:xfrm>
              <a:off x="285720" y="3357562"/>
              <a:ext cx="285752" cy="21431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6" name="그룹 15"/>
          <p:cNvGrpSpPr/>
          <p:nvPr/>
        </p:nvGrpSpPr>
        <p:grpSpPr>
          <a:xfrm>
            <a:off x="6143636" y="3357562"/>
            <a:ext cx="3000364" cy="2919408"/>
            <a:chOff x="6143636" y="3357562"/>
            <a:chExt cx="3000364" cy="2919408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143636" y="3357562"/>
              <a:ext cx="3000364" cy="2919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모서리가 둥근 직사각형 14"/>
            <p:cNvSpPr/>
            <p:nvPr/>
          </p:nvSpPr>
          <p:spPr>
            <a:xfrm>
              <a:off x="6215074" y="3357562"/>
              <a:ext cx="285752" cy="21431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ko-KR" dirty="0" err="1" smtClean="0"/>
              <a:t>Hyperdynamic</a:t>
            </a:r>
            <a:r>
              <a:rPr lang="en-US" altLang="ko-KR" dirty="0" smtClean="0"/>
              <a:t> circulation</a:t>
            </a:r>
            <a:r>
              <a:rPr lang="en-US" altLang="ko-KR" sz="2000" dirty="0" smtClean="0"/>
              <a:t/>
            </a:r>
            <a:br>
              <a:rPr lang="en-US" altLang="ko-KR" sz="2000" dirty="0" smtClean="0"/>
            </a:br>
            <a:r>
              <a:rPr lang="en-US" altLang="ko-KR" sz="2400" dirty="0" smtClean="0"/>
              <a:t>Mechanisms: The Role of Nitric Oxide</a:t>
            </a:r>
            <a:endParaRPr lang="ko-KR" altLang="en-US" sz="2000" dirty="0"/>
          </a:p>
        </p:txBody>
      </p:sp>
      <p:sp>
        <p:nvSpPr>
          <p:cNvPr id="8" name="내용 개체 틀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altLang="ko-KR" dirty="0" err="1" smtClean="0"/>
              <a:t>eNOS</a:t>
            </a:r>
            <a:r>
              <a:rPr lang="en-US" altLang="ko-KR" dirty="0" smtClean="0"/>
              <a:t> </a:t>
            </a:r>
            <a:r>
              <a:rPr lang="en-US" altLang="ko-KR" dirty="0" err="1" smtClean="0"/>
              <a:t>upregulation</a:t>
            </a:r>
            <a:r>
              <a:rPr lang="en-US" altLang="ko-KR" dirty="0" smtClean="0"/>
              <a:t> at the intestinal mucosa and mesenteric arteries at day 1 after PVL</a:t>
            </a:r>
          </a:p>
          <a:p>
            <a:pPr lvl="1"/>
            <a:r>
              <a:rPr lang="en-US" altLang="ko-KR" dirty="0" smtClean="0"/>
              <a:t>Marked </a:t>
            </a:r>
            <a:r>
              <a:rPr lang="en-US" altLang="ko-KR" dirty="0" err="1" smtClean="0"/>
              <a:t>upregulation</a:t>
            </a:r>
            <a:r>
              <a:rPr lang="en-US" altLang="ko-KR" dirty="0" smtClean="0"/>
              <a:t> of VEGF</a:t>
            </a:r>
          </a:p>
          <a:p>
            <a:pPr lvl="1"/>
            <a:r>
              <a:rPr lang="en-US" altLang="ko-KR" dirty="0" smtClean="0"/>
              <a:t>Not associated with changes in mesenteric arterial blood flow or resistance</a:t>
            </a:r>
          </a:p>
          <a:p>
            <a:pPr lvl="1"/>
            <a:r>
              <a:rPr lang="en-US" altLang="ko-KR" dirty="0" smtClean="0"/>
              <a:t>Attenuation of </a:t>
            </a:r>
            <a:r>
              <a:rPr lang="en-US" altLang="ko-KR" dirty="0" err="1" smtClean="0"/>
              <a:t>eNOS</a:t>
            </a:r>
            <a:r>
              <a:rPr lang="en-US" altLang="ko-KR" dirty="0" smtClean="0"/>
              <a:t> </a:t>
            </a:r>
            <a:r>
              <a:rPr lang="en-US" altLang="ko-KR" dirty="0" err="1" smtClean="0"/>
              <a:t>upregulation</a:t>
            </a:r>
            <a:r>
              <a:rPr lang="en-US" altLang="ko-KR" dirty="0" smtClean="0"/>
              <a:t> after VEGF receptor blockade</a:t>
            </a:r>
            <a:endParaRPr lang="ko-KR" altLang="en-US" dirty="0"/>
          </a:p>
        </p:txBody>
      </p:sp>
      <p:sp>
        <p:nvSpPr>
          <p:cNvPr id="12" name="직사각형 11"/>
          <p:cNvSpPr/>
          <p:nvPr/>
        </p:nvSpPr>
        <p:spPr>
          <a:xfrm>
            <a:off x="4532417" y="6357958"/>
            <a:ext cx="46115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altLang="ko-KR" spc="-50" dirty="0" smtClean="0">
                <a:latin typeface="Calibri" pitchFamily="34" charset="0"/>
              </a:rPr>
              <a:t>Wiest R et al. Am J Physiol 1999;276:G1043-G1051</a:t>
            </a:r>
            <a:endParaRPr lang="ko-KR" altLang="en-US" spc="-50" dirty="0">
              <a:latin typeface="Calibri" pitchFamily="34" charset="0"/>
            </a:endParaRPr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857364"/>
            <a:ext cx="4352924" cy="4340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5753959" y="1500174"/>
            <a:ext cx="19890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pc="-50" dirty="0" smtClean="0">
                <a:solidFill>
                  <a:srgbClr val="C00000"/>
                </a:solidFill>
                <a:latin typeface="Calibri" pitchFamily="34" charset="0"/>
              </a:rPr>
              <a:t>Low-level PV ligation</a:t>
            </a:r>
            <a:endParaRPr lang="ko-KR" altLang="en-US" spc="-50" dirty="0">
              <a:solidFill>
                <a:srgbClr val="C0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ko-KR" dirty="0" err="1" smtClean="0"/>
              <a:t>Hyperdynamic</a:t>
            </a:r>
            <a:r>
              <a:rPr lang="en-US" altLang="ko-KR" dirty="0" smtClean="0"/>
              <a:t> circulation</a:t>
            </a:r>
            <a:r>
              <a:rPr lang="en-US" altLang="ko-KR" sz="2000" dirty="0" smtClean="0"/>
              <a:t/>
            </a:r>
            <a:br>
              <a:rPr lang="en-US" altLang="ko-KR" sz="2000" dirty="0" smtClean="0"/>
            </a:br>
            <a:r>
              <a:rPr lang="en-US" altLang="ko-KR" sz="2400" dirty="0" smtClean="0"/>
              <a:t>Mechanisms: The Role of Nitric Oxide</a:t>
            </a:r>
            <a:endParaRPr lang="ko-KR" altLang="en-US" sz="2000" dirty="0"/>
          </a:p>
        </p:txBody>
      </p:sp>
      <p:sp>
        <p:nvSpPr>
          <p:cNvPr id="8" name="내용 개체 틀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Stimulus for vascular NO overproduction</a:t>
            </a:r>
          </a:p>
          <a:p>
            <a:pPr lvl="1"/>
            <a:r>
              <a:rPr lang="en-US" altLang="ko-KR" dirty="0" smtClean="0"/>
              <a:t>Shear stress</a:t>
            </a:r>
          </a:p>
          <a:p>
            <a:pPr lvl="2"/>
            <a:r>
              <a:rPr lang="en-US" altLang="ko-KR" dirty="0" smtClean="0"/>
              <a:t>Mesenteric vasoconstriction → cyclic strain</a:t>
            </a:r>
          </a:p>
          <a:p>
            <a:pPr lvl="1"/>
            <a:endParaRPr lang="en-US" altLang="ko-KR" dirty="0" smtClean="0"/>
          </a:p>
          <a:p>
            <a:pPr lvl="1"/>
            <a:r>
              <a:rPr lang="en-US" altLang="ko-KR" dirty="0" smtClean="0"/>
              <a:t>Signals located at the intestinal microcirculation</a:t>
            </a:r>
          </a:p>
          <a:p>
            <a:pPr lvl="2"/>
            <a:r>
              <a:rPr lang="en-US" altLang="ko-KR" dirty="0" smtClean="0"/>
              <a:t>VEGF</a:t>
            </a:r>
          </a:p>
          <a:p>
            <a:pPr lvl="2"/>
            <a:r>
              <a:rPr lang="en-US" altLang="ko-KR" dirty="0" smtClean="0"/>
              <a:t>TNF in the conditions of bacterial translocation</a:t>
            </a:r>
          </a:p>
          <a:p>
            <a:pPr lvl="2"/>
            <a:endParaRPr lang="en-US" altLang="ko-KR" dirty="0" smtClean="0"/>
          </a:p>
          <a:p>
            <a:pPr lvl="1"/>
            <a:r>
              <a:rPr lang="en-US" altLang="ko-KR" dirty="0" smtClean="0"/>
              <a:t>Circulating </a:t>
            </a:r>
            <a:r>
              <a:rPr lang="en-US" altLang="ko-KR" dirty="0" err="1" smtClean="0"/>
              <a:t>eNOS</a:t>
            </a:r>
            <a:r>
              <a:rPr lang="en-US" altLang="ko-KR" dirty="0" smtClean="0"/>
              <a:t>-activating hormones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sz="4900" dirty="0" err="1" smtClean="0"/>
              <a:t>Hyperdynamic</a:t>
            </a:r>
            <a:r>
              <a:rPr lang="en-US" altLang="ko-KR" sz="4900" dirty="0" smtClean="0"/>
              <a:t> circulation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sz="2700" dirty="0" smtClean="0"/>
              <a:t>Mechanisms</a:t>
            </a:r>
            <a:endParaRPr lang="ko-KR" altLang="en-US" dirty="0"/>
          </a:p>
        </p:txBody>
      </p:sp>
      <p:sp>
        <p:nvSpPr>
          <p:cNvPr id="4" name="모서리가 둥근 직사각형 3"/>
          <p:cNvSpPr/>
          <p:nvPr/>
        </p:nvSpPr>
        <p:spPr>
          <a:xfrm>
            <a:off x="2428860" y="1643050"/>
            <a:ext cx="2428892" cy="42862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spc="-50" dirty="0" smtClean="0">
                <a:solidFill>
                  <a:schemeClr val="tx1"/>
                </a:solidFill>
                <a:latin typeface="Calibri" pitchFamily="34" charset="0"/>
              </a:rPr>
              <a:t>Portal hypertension</a:t>
            </a:r>
            <a:endParaRPr lang="ko-KR" altLang="en-US" b="1" spc="-5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5" name="모서리가 둥근 직사각형 4"/>
          <p:cNvSpPr/>
          <p:nvPr/>
        </p:nvSpPr>
        <p:spPr>
          <a:xfrm>
            <a:off x="2357422" y="3214686"/>
            <a:ext cx="2571768" cy="42862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spc="-50" dirty="0" err="1" smtClean="0">
                <a:solidFill>
                  <a:schemeClr val="tx1"/>
                </a:solidFill>
                <a:latin typeface="Calibri" pitchFamily="34" charset="0"/>
              </a:rPr>
              <a:t>Splanchnic</a:t>
            </a:r>
            <a:r>
              <a:rPr lang="en-US" altLang="ko-KR" b="1" spc="-50" dirty="0" smtClean="0">
                <a:solidFill>
                  <a:schemeClr val="tx1"/>
                </a:solidFill>
                <a:latin typeface="Calibri" pitchFamily="34" charset="0"/>
              </a:rPr>
              <a:t> vasodilatation</a:t>
            </a:r>
            <a:endParaRPr lang="ko-KR" altLang="en-US" b="1" spc="-5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6" name="모서리가 둥근 직사각형 5"/>
          <p:cNvSpPr/>
          <p:nvPr/>
        </p:nvSpPr>
        <p:spPr>
          <a:xfrm>
            <a:off x="4572000" y="5357826"/>
            <a:ext cx="2428892" cy="42862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spc="-50" dirty="0" err="1" smtClean="0">
                <a:solidFill>
                  <a:schemeClr val="tx1"/>
                </a:solidFill>
                <a:latin typeface="Calibri" pitchFamily="34" charset="0"/>
              </a:rPr>
              <a:t>Hyperdynamic</a:t>
            </a:r>
            <a:r>
              <a:rPr lang="en-US" altLang="ko-KR" b="1" spc="-50" dirty="0" smtClean="0">
                <a:solidFill>
                  <a:schemeClr val="tx1"/>
                </a:solidFill>
                <a:latin typeface="Calibri" pitchFamily="34" charset="0"/>
              </a:rPr>
              <a:t> state</a:t>
            </a:r>
            <a:endParaRPr lang="ko-KR" altLang="en-US" b="1" spc="-5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7" name="모서리가 둥근 직사각형 6"/>
          <p:cNvSpPr/>
          <p:nvPr/>
        </p:nvSpPr>
        <p:spPr>
          <a:xfrm>
            <a:off x="2428860" y="2285992"/>
            <a:ext cx="2428892" cy="71438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600" spc="-50" dirty="0" smtClean="0">
                <a:solidFill>
                  <a:schemeClr val="tx1"/>
                </a:solidFill>
                <a:latin typeface="Calibri" pitchFamily="34" charset="0"/>
              </a:rPr>
              <a:t>Endothelial stretching</a:t>
            </a:r>
          </a:p>
          <a:p>
            <a:r>
              <a:rPr lang="en-US" altLang="ko-KR" sz="1600" spc="-50" dirty="0" smtClean="0">
                <a:solidFill>
                  <a:schemeClr val="tx1"/>
                </a:solidFill>
                <a:latin typeface="Calibri" pitchFamily="34" charset="0"/>
              </a:rPr>
              <a:t>Shear stress</a:t>
            </a:r>
          </a:p>
          <a:p>
            <a:r>
              <a:rPr lang="en-US" altLang="ko-KR" sz="1600" spc="-50" dirty="0" smtClean="0">
                <a:solidFill>
                  <a:schemeClr val="tx1"/>
                </a:solidFill>
                <a:latin typeface="Calibri" pitchFamily="34" charset="0"/>
              </a:rPr>
              <a:t>VEGF</a:t>
            </a:r>
            <a:endParaRPr lang="ko-KR" altLang="en-US" sz="1600" spc="-5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8" name="모서리가 둥근 직사각형 7"/>
          <p:cNvSpPr/>
          <p:nvPr/>
        </p:nvSpPr>
        <p:spPr>
          <a:xfrm>
            <a:off x="2428860" y="3857628"/>
            <a:ext cx="2428892" cy="42862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pc="-50" dirty="0" smtClean="0">
                <a:solidFill>
                  <a:schemeClr val="tx1"/>
                </a:solidFill>
                <a:latin typeface="Calibri" pitchFamily="34" charset="0"/>
              </a:rPr>
              <a:t>Peripheral vasodilatation</a:t>
            </a:r>
            <a:endParaRPr lang="ko-KR" altLang="en-US" spc="-5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9" name="모서리가 둥근 직사각형 8"/>
          <p:cNvSpPr/>
          <p:nvPr/>
        </p:nvSpPr>
        <p:spPr>
          <a:xfrm>
            <a:off x="5715008" y="3857628"/>
            <a:ext cx="3000396" cy="42862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pc="-50" dirty="0" smtClean="0">
                <a:solidFill>
                  <a:schemeClr val="tx1"/>
                </a:solidFill>
                <a:latin typeface="Calibri" pitchFamily="34" charset="0"/>
              </a:rPr>
              <a:t>Effective arterial blood volume</a:t>
            </a:r>
            <a:endParaRPr lang="ko-KR" altLang="en-US" spc="-5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0" name="모서리가 둥근 직사각형 9"/>
          <p:cNvSpPr/>
          <p:nvPr/>
        </p:nvSpPr>
        <p:spPr>
          <a:xfrm>
            <a:off x="5715008" y="4643446"/>
            <a:ext cx="3000396" cy="28575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pc="-50" dirty="0" smtClean="0">
                <a:solidFill>
                  <a:schemeClr val="tx1"/>
                </a:solidFill>
                <a:latin typeface="Calibri" pitchFamily="34" charset="0"/>
              </a:rPr>
              <a:t>Na</a:t>
            </a:r>
            <a:r>
              <a:rPr lang="en-US" altLang="ko-KR" spc="-50" baseline="30000" dirty="0" smtClean="0">
                <a:solidFill>
                  <a:schemeClr val="tx1"/>
                </a:solidFill>
                <a:latin typeface="Calibri" pitchFamily="34" charset="0"/>
              </a:rPr>
              <a:t>+</a:t>
            </a:r>
            <a:r>
              <a:rPr lang="en-US" altLang="ko-KR" spc="-50" dirty="0" smtClean="0">
                <a:solidFill>
                  <a:schemeClr val="tx1"/>
                </a:solidFill>
                <a:latin typeface="Calibri" pitchFamily="34" charset="0"/>
              </a:rPr>
              <a:t> and water retention</a:t>
            </a:r>
            <a:endParaRPr lang="ko-KR" altLang="en-US" spc="-50" dirty="0">
              <a:solidFill>
                <a:schemeClr val="tx1"/>
              </a:solidFill>
              <a:latin typeface="Calibri" pitchFamily="34" charset="0"/>
            </a:endParaRPr>
          </a:p>
        </p:txBody>
      </p:sp>
      <p:cxnSp>
        <p:nvCxnSpPr>
          <p:cNvPr id="12" name="직선 화살표 연결선 11"/>
          <p:cNvCxnSpPr>
            <a:stCxn id="4" idx="2"/>
            <a:endCxn id="7" idx="0"/>
          </p:cNvCxnSpPr>
          <p:nvPr/>
        </p:nvCxnSpPr>
        <p:spPr>
          <a:xfrm rot="5400000">
            <a:off x="3536149" y="2178835"/>
            <a:ext cx="214314" cy="1588"/>
          </a:xfrm>
          <a:prstGeom prst="straightConnector1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오른쪽 화살표 16"/>
          <p:cNvSpPr/>
          <p:nvPr/>
        </p:nvSpPr>
        <p:spPr>
          <a:xfrm>
            <a:off x="5000628" y="2571744"/>
            <a:ext cx="357190" cy="176926"/>
          </a:xfrm>
          <a:prstGeom prst="righ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모서리가 둥근 직사각형 18"/>
          <p:cNvSpPr/>
          <p:nvPr/>
        </p:nvSpPr>
        <p:spPr>
          <a:xfrm>
            <a:off x="5715008" y="2428868"/>
            <a:ext cx="1500198" cy="42862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pc="-50" dirty="0" err="1" smtClean="0">
                <a:solidFill>
                  <a:schemeClr val="tx1"/>
                </a:solidFill>
                <a:latin typeface="Calibri" pitchFamily="34" charset="0"/>
              </a:rPr>
              <a:t>eNOS</a:t>
            </a:r>
            <a:r>
              <a:rPr lang="en-US" altLang="ko-KR" spc="-50" dirty="0" smtClean="0">
                <a:solidFill>
                  <a:schemeClr val="tx1"/>
                </a:solidFill>
                <a:latin typeface="Calibri" pitchFamily="34" charset="0"/>
              </a:rPr>
              <a:t> activity</a:t>
            </a:r>
            <a:endParaRPr lang="ko-KR" altLang="en-US" spc="-5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20" name="모서리가 둥근 직사각형 19"/>
          <p:cNvSpPr/>
          <p:nvPr/>
        </p:nvSpPr>
        <p:spPr>
          <a:xfrm>
            <a:off x="7786710" y="2428868"/>
            <a:ext cx="571504" cy="42862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pc="-50" dirty="0" smtClean="0">
                <a:solidFill>
                  <a:schemeClr val="tx1"/>
                </a:solidFill>
                <a:latin typeface="Calibri" pitchFamily="34" charset="0"/>
              </a:rPr>
              <a:t>NO</a:t>
            </a:r>
            <a:endParaRPr lang="ko-KR" altLang="en-US" spc="-5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21" name="오른쪽 화살표 20"/>
          <p:cNvSpPr/>
          <p:nvPr/>
        </p:nvSpPr>
        <p:spPr>
          <a:xfrm>
            <a:off x="7143768" y="2571744"/>
            <a:ext cx="357190" cy="176926"/>
          </a:xfrm>
          <a:prstGeom prst="righ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오른쪽 화살표 21"/>
          <p:cNvSpPr/>
          <p:nvPr/>
        </p:nvSpPr>
        <p:spPr>
          <a:xfrm>
            <a:off x="5000628" y="4000504"/>
            <a:ext cx="357190" cy="176926"/>
          </a:xfrm>
          <a:prstGeom prst="righ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아래쪽 화살표 22"/>
          <p:cNvSpPr/>
          <p:nvPr/>
        </p:nvSpPr>
        <p:spPr>
          <a:xfrm flipV="1">
            <a:off x="5632891" y="2428868"/>
            <a:ext cx="214314" cy="428628"/>
          </a:xfrm>
          <a:prstGeom prst="down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아래쪽 화살표 23"/>
          <p:cNvSpPr/>
          <p:nvPr/>
        </p:nvSpPr>
        <p:spPr>
          <a:xfrm flipV="1">
            <a:off x="7715272" y="2428868"/>
            <a:ext cx="214314" cy="428628"/>
          </a:xfrm>
          <a:prstGeom prst="down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아래쪽 화살표 26"/>
          <p:cNvSpPr/>
          <p:nvPr/>
        </p:nvSpPr>
        <p:spPr>
          <a:xfrm>
            <a:off x="5632891" y="3857628"/>
            <a:ext cx="214314" cy="428628"/>
          </a:xfrm>
          <a:prstGeom prst="down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9" name="직선 화살표 연결선 28"/>
          <p:cNvCxnSpPr>
            <a:stCxn id="9" idx="2"/>
            <a:endCxn id="10" idx="0"/>
          </p:cNvCxnSpPr>
          <p:nvPr/>
        </p:nvCxnSpPr>
        <p:spPr>
          <a:xfrm rot="5400000">
            <a:off x="7036611" y="4464851"/>
            <a:ext cx="357190" cy="1588"/>
          </a:xfrm>
          <a:prstGeom prst="straightConnector1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꺾인 연결선 32"/>
          <p:cNvCxnSpPr>
            <a:stCxn id="10" idx="2"/>
            <a:endCxn id="6" idx="0"/>
          </p:cNvCxnSpPr>
          <p:nvPr/>
        </p:nvCxnSpPr>
        <p:spPr>
          <a:xfrm rot="5400000">
            <a:off x="6286512" y="4429132"/>
            <a:ext cx="428628" cy="1428760"/>
          </a:xfrm>
          <a:prstGeom prst="bentConnector3">
            <a:avLst>
              <a:gd name="adj1" fmla="val 50000"/>
            </a:avLst>
          </a:prstGeom>
          <a:ln w="38100">
            <a:solidFill>
              <a:schemeClr val="tx1">
                <a:lumMod val="85000"/>
                <a:lumOff val="1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오른쪽 화살표 33"/>
          <p:cNvSpPr/>
          <p:nvPr/>
        </p:nvSpPr>
        <p:spPr>
          <a:xfrm>
            <a:off x="6786578" y="5500702"/>
            <a:ext cx="357190" cy="176926"/>
          </a:xfrm>
          <a:prstGeom prst="righ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모서리가 둥근 직사각형 36"/>
          <p:cNvSpPr/>
          <p:nvPr/>
        </p:nvSpPr>
        <p:spPr>
          <a:xfrm>
            <a:off x="7572396" y="5214950"/>
            <a:ext cx="1428760" cy="71438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600" spc="-50" dirty="0" smtClean="0">
                <a:solidFill>
                  <a:schemeClr val="tx1"/>
                </a:solidFill>
                <a:latin typeface="Calibri" pitchFamily="34" charset="0"/>
              </a:rPr>
              <a:t>Shear stress </a:t>
            </a:r>
          </a:p>
          <a:p>
            <a:r>
              <a:rPr lang="en-US" altLang="ko-KR" sz="1600" spc="-50" dirty="0" smtClean="0">
                <a:solidFill>
                  <a:schemeClr val="tx1"/>
                </a:solidFill>
                <a:latin typeface="Calibri" pitchFamily="34" charset="0"/>
              </a:rPr>
              <a:t>mediated by flow</a:t>
            </a:r>
            <a:endParaRPr lang="ko-KR" altLang="en-US" sz="1600" spc="-5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41" name="모서리가 둥근 직사각형 40"/>
          <p:cNvSpPr/>
          <p:nvPr/>
        </p:nvSpPr>
        <p:spPr>
          <a:xfrm>
            <a:off x="4786314" y="6000768"/>
            <a:ext cx="2071702" cy="50006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pc="-50" dirty="0" err="1" smtClean="0">
                <a:solidFill>
                  <a:schemeClr val="tx1"/>
                </a:solidFill>
                <a:latin typeface="Calibri" pitchFamily="34" charset="0"/>
              </a:rPr>
              <a:t>eNOS</a:t>
            </a:r>
            <a:r>
              <a:rPr lang="en-US" altLang="ko-KR" spc="-50" dirty="0" smtClean="0">
                <a:solidFill>
                  <a:schemeClr val="tx1"/>
                </a:solidFill>
                <a:latin typeface="Calibri" pitchFamily="34" charset="0"/>
              </a:rPr>
              <a:t> activity &amp; protein expression</a:t>
            </a:r>
            <a:endParaRPr lang="ko-KR" altLang="en-US" spc="-5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42" name="아래쪽 화살표 41"/>
          <p:cNvSpPr/>
          <p:nvPr/>
        </p:nvSpPr>
        <p:spPr>
          <a:xfrm flipV="1">
            <a:off x="4714876" y="6000768"/>
            <a:ext cx="214314" cy="428628"/>
          </a:xfrm>
          <a:prstGeom prst="down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4" name="Shape 43"/>
          <p:cNvCxnSpPr>
            <a:stCxn id="37" idx="2"/>
            <a:endCxn id="41" idx="3"/>
          </p:cNvCxnSpPr>
          <p:nvPr/>
        </p:nvCxnSpPr>
        <p:spPr>
          <a:xfrm rot="5400000">
            <a:off x="7411661" y="5375685"/>
            <a:ext cx="321471" cy="1428760"/>
          </a:xfrm>
          <a:prstGeom prst="bentConnector2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hape 45"/>
          <p:cNvCxnSpPr>
            <a:stCxn id="41" idx="2"/>
            <a:endCxn id="5" idx="1"/>
          </p:cNvCxnSpPr>
          <p:nvPr/>
        </p:nvCxnSpPr>
        <p:spPr>
          <a:xfrm rot="5400000" flipH="1">
            <a:off x="2553877" y="3232546"/>
            <a:ext cx="3071834" cy="3464743"/>
          </a:xfrm>
          <a:prstGeom prst="bentConnector4">
            <a:avLst>
              <a:gd name="adj1" fmla="val -7442"/>
              <a:gd name="adj2" fmla="val 154036"/>
            </a:avLst>
          </a:prstGeom>
          <a:ln w="38100">
            <a:solidFill>
              <a:schemeClr val="tx1">
                <a:lumMod val="85000"/>
                <a:lumOff val="1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모서리가 둥근 직사각형 52"/>
          <p:cNvSpPr/>
          <p:nvPr/>
        </p:nvSpPr>
        <p:spPr>
          <a:xfrm>
            <a:off x="1500166" y="5929330"/>
            <a:ext cx="2428892" cy="71438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600" spc="-50" dirty="0" smtClean="0">
                <a:solidFill>
                  <a:schemeClr val="tx1"/>
                </a:solidFill>
                <a:latin typeface="Calibri" pitchFamily="34" charset="0"/>
              </a:rPr>
              <a:t>Bacterial translocation:</a:t>
            </a:r>
          </a:p>
          <a:p>
            <a:r>
              <a:rPr lang="en-US" altLang="ko-KR" sz="1600" spc="-50" dirty="0" err="1" smtClean="0">
                <a:solidFill>
                  <a:schemeClr val="tx1"/>
                </a:solidFill>
                <a:latin typeface="Calibri" pitchFamily="34" charset="0"/>
              </a:rPr>
              <a:t>Endotoxins</a:t>
            </a:r>
            <a:r>
              <a:rPr lang="en-US" altLang="ko-KR" sz="1600" spc="-50" dirty="0" smtClean="0">
                <a:solidFill>
                  <a:schemeClr val="tx1"/>
                </a:solidFill>
                <a:latin typeface="Calibri" pitchFamily="34" charset="0"/>
              </a:rPr>
              <a:t>, TNF-alpha</a:t>
            </a:r>
          </a:p>
          <a:p>
            <a:r>
              <a:rPr lang="en-US" altLang="ko-KR" sz="1600" spc="-50" dirty="0" err="1" smtClean="0">
                <a:solidFill>
                  <a:schemeClr val="tx1"/>
                </a:solidFill>
                <a:latin typeface="Calibri" pitchFamily="34" charset="0"/>
              </a:rPr>
              <a:t>Endocannabinoids</a:t>
            </a:r>
            <a:endParaRPr lang="ko-KR" altLang="en-US" sz="1600" spc="-5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55" name="아래쪽 화살표 54"/>
          <p:cNvSpPr/>
          <p:nvPr/>
        </p:nvSpPr>
        <p:spPr>
          <a:xfrm flipV="1">
            <a:off x="1214414" y="6000768"/>
            <a:ext cx="214314" cy="428628"/>
          </a:xfrm>
          <a:prstGeom prst="down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9" name="모서리가 둥근 직사각형 58"/>
          <p:cNvSpPr/>
          <p:nvPr/>
        </p:nvSpPr>
        <p:spPr>
          <a:xfrm>
            <a:off x="1357290" y="5429264"/>
            <a:ext cx="2714644" cy="28575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spc="-50" dirty="0" smtClean="0">
                <a:solidFill>
                  <a:schemeClr val="tx1"/>
                </a:solidFill>
                <a:latin typeface="Calibri" pitchFamily="34" charset="0"/>
              </a:rPr>
              <a:t>Cirrhosis</a:t>
            </a:r>
            <a:endParaRPr lang="ko-KR" altLang="en-US" b="1" spc="-50" dirty="0">
              <a:solidFill>
                <a:schemeClr val="tx1"/>
              </a:solidFill>
              <a:latin typeface="Calibri" pitchFamily="34" charset="0"/>
            </a:endParaRPr>
          </a:p>
        </p:txBody>
      </p:sp>
      <p:cxnSp>
        <p:nvCxnSpPr>
          <p:cNvPr id="61" name="직선 화살표 연결선 60"/>
          <p:cNvCxnSpPr>
            <a:stCxn id="59" idx="2"/>
            <a:endCxn id="53" idx="0"/>
          </p:cNvCxnSpPr>
          <p:nvPr/>
        </p:nvCxnSpPr>
        <p:spPr>
          <a:xfrm rot="5400000">
            <a:off x="2607455" y="5822173"/>
            <a:ext cx="214314" cy="1588"/>
          </a:xfrm>
          <a:prstGeom prst="straightConnector1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모서리가 둥근 직사각형 63"/>
          <p:cNvSpPr/>
          <p:nvPr/>
        </p:nvSpPr>
        <p:spPr>
          <a:xfrm>
            <a:off x="1142976" y="2928934"/>
            <a:ext cx="571504" cy="42862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pc="-50" dirty="0" smtClean="0">
                <a:solidFill>
                  <a:schemeClr val="tx1"/>
                </a:solidFill>
                <a:latin typeface="Calibri" pitchFamily="34" charset="0"/>
              </a:rPr>
              <a:t>NO</a:t>
            </a:r>
            <a:endParaRPr lang="ko-KR" altLang="en-US" spc="-5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65" name="아래쪽 화살표 64"/>
          <p:cNvSpPr/>
          <p:nvPr/>
        </p:nvSpPr>
        <p:spPr>
          <a:xfrm flipV="1">
            <a:off x="1071538" y="2928934"/>
            <a:ext cx="214314" cy="428628"/>
          </a:xfrm>
          <a:prstGeom prst="down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67" name="Shape 66"/>
          <p:cNvCxnSpPr>
            <a:stCxn id="41" idx="2"/>
            <a:endCxn id="8" idx="1"/>
          </p:cNvCxnSpPr>
          <p:nvPr/>
        </p:nvCxnSpPr>
        <p:spPr>
          <a:xfrm rot="5400000" flipH="1">
            <a:off x="2911067" y="3589736"/>
            <a:ext cx="2428892" cy="3393305"/>
          </a:xfrm>
          <a:prstGeom prst="bentConnector4">
            <a:avLst>
              <a:gd name="adj1" fmla="val -9412"/>
              <a:gd name="adj2" fmla="val 157220"/>
            </a:avLst>
          </a:prstGeom>
          <a:ln w="38100">
            <a:solidFill>
              <a:schemeClr val="tx1">
                <a:lumMod val="85000"/>
                <a:lumOff val="1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오른쪽 화살표 77"/>
          <p:cNvSpPr/>
          <p:nvPr/>
        </p:nvSpPr>
        <p:spPr>
          <a:xfrm>
            <a:off x="4143372" y="6143644"/>
            <a:ext cx="357190" cy="176926"/>
          </a:xfrm>
          <a:prstGeom prst="righ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5" name="아래쪽 화살표 84"/>
          <p:cNvSpPr/>
          <p:nvPr/>
        </p:nvSpPr>
        <p:spPr>
          <a:xfrm flipV="1">
            <a:off x="7286644" y="5357826"/>
            <a:ext cx="214314" cy="428628"/>
          </a:xfrm>
          <a:prstGeom prst="down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6" name="모서리가 둥근 직사각형 85"/>
          <p:cNvSpPr/>
          <p:nvPr/>
        </p:nvSpPr>
        <p:spPr>
          <a:xfrm>
            <a:off x="1142976" y="3571876"/>
            <a:ext cx="571504" cy="42862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pc="-50" dirty="0" smtClean="0">
                <a:solidFill>
                  <a:schemeClr val="tx1"/>
                </a:solidFill>
                <a:latin typeface="Calibri" pitchFamily="34" charset="0"/>
              </a:rPr>
              <a:t>NO</a:t>
            </a:r>
            <a:endParaRPr lang="ko-KR" altLang="en-US" spc="-5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87" name="아래쪽 화살표 86"/>
          <p:cNvSpPr/>
          <p:nvPr/>
        </p:nvSpPr>
        <p:spPr>
          <a:xfrm flipV="1">
            <a:off x="1071538" y="3571876"/>
            <a:ext cx="214314" cy="428628"/>
          </a:xfrm>
          <a:prstGeom prst="down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0" name="모서리가 둥근 직사각형 89"/>
          <p:cNvSpPr/>
          <p:nvPr/>
        </p:nvSpPr>
        <p:spPr>
          <a:xfrm>
            <a:off x="2357422" y="4643446"/>
            <a:ext cx="2714644" cy="28575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spc="-50" dirty="0" smtClean="0">
                <a:solidFill>
                  <a:schemeClr val="tx1"/>
                </a:solidFill>
                <a:latin typeface="Calibri" pitchFamily="34" charset="0"/>
              </a:rPr>
              <a:t>Porto-systemic shunt</a:t>
            </a:r>
            <a:endParaRPr lang="ko-KR" altLang="en-US" b="1" spc="-50" dirty="0">
              <a:solidFill>
                <a:schemeClr val="tx1"/>
              </a:solidFill>
              <a:latin typeface="Calibri" pitchFamily="34" charset="0"/>
            </a:endParaRPr>
          </a:p>
        </p:txBody>
      </p:sp>
      <p:cxnSp>
        <p:nvCxnSpPr>
          <p:cNvPr id="92" name="꺾인 연결선 91"/>
          <p:cNvCxnSpPr>
            <a:stCxn id="90" idx="2"/>
            <a:endCxn id="6" idx="0"/>
          </p:cNvCxnSpPr>
          <p:nvPr/>
        </p:nvCxnSpPr>
        <p:spPr>
          <a:xfrm rot="16200000" flipH="1">
            <a:off x="4536281" y="4107661"/>
            <a:ext cx="428628" cy="2071702"/>
          </a:xfrm>
          <a:prstGeom prst="bentConnector3">
            <a:avLst>
              <a:gd name="adj1" fmla="val 50000"/>
            </a:avLst>
          </a:prstGeom>
          <a:ln w="38100">
            <a:solidFill>
              <a:schemeClr val="tx1">
                <a:lumMod val="85000"/>
                <a:lumOff val="1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hape 44"/>
          <p:cNvCxnSpPr>
            <a:stCxn id="20" idx="2"/>
            <a:endCxn id="5" idx="3"/>
          </p:cNvCxnSpPr>
          <p:nvPr/>
        </p:nvCxnSpPr>
        <p:spPr>
          <a:xfrm rot="5400000">
            <a:off x="6215074" y="1571612"/>
            <a:ext cx="571504" cy="3143272"/>
          </a:xfrm>
          <a:prstGeom prst="bentConnector2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덧셈 기호 42"/>
          <p:cNvSpPr/>
          <p:nvPr/>
        </p:nvSpPr>
        <p:spPr>
          <a:xfrm>
            <a:off x="3500430" y="3571876"/>
            <a:ext cx="357190" cy="357190"/>
          </a:xfrm>
          <a:prstGeom prst="mathPlus">
            <a:avLst>
              <a:gd name="adj1" fmla="val 12854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00"/>
                            </p:stCondLst>
                            <p:childTnLst>
                              <p:par>
                                <p:cTn id="6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00"/>
                            </p:stCondLst>
                            <p:childTnLst>
                              <p:par>
                                <p:cTn id="9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000"/>
                            </p:stCondLst>
                            <p:childTnLst>
                              <p:par>
                                <p:cTn id="9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00"/>
                            </p:stCondLst>
                            <p:childTnLst>
                              <p:par>
                                <p:cTn id="10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00"/>
                            </p:stCondLst>
                            <p:childTnLst>
                              <p:par>
                                <p:cTn id="10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500"/>
                            </p:stCondLst>
                            <p:childTnLst>
                              <p:par>
                                <p:cTn id="1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500"/>
                            </p:stCondLst>
                            <p:childTnLst>
                              <p:par>
                                <p:cTn id="1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000"/>
                            </p:stCondLst>
                            <p:childTnLst>
                              <p:par>
                                <p:cTn id="13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500"/>
                            </p:stCondLst>
                            <p:childTnLst>
                              <p:par>
                                <p:cTn id="13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2000"/>
                            </p:stCondLst>
                            <p:childTnLst>
                              <p:par>
                                <p:cTn id="1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500"/>
                            </p:stCondLst>
                            <p:childTnLst>
                              <p:par>
                                <p:cTn id="15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000"/>
                            </p:stCondLst>
                            <p:childTnLst>
                              <p:par>
                                <p:cTn id="15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1500"/>
                            </p:stCondLst>
                            <p:childTnLst>
                              <p:par>
                                <p:cTn id="16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000"/>
                            </p:stCondLst>
                            <p:childTnLst>
                              <p:par>
                                <p:cTn id="16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2500"/>
                            </p:stCondLst>
                            <p:childTnLst>
                              <p:par>
                                <p:cTn id="16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 animBg="1"/>
      <p:bldP spid="8" grpId="0"/>
      <p:bldP spid="9" grpId="0"/>
      <p:bldP spid="10" grpId="0"/>
      <p:bldP spid="17" grpId="0" animBg="1"/>
      <p:bldP spid="19" grpId="0"/>
      <p:bldP spid="20" grpId="0"/>
      <p:bldP spid="21" grpId="0" animBg="1"/>
      <p:bldP spid="22" grpId="0" animBg="1"/>
      <p:bldP spid="23" grpId="0" animBg="1"/>
      <p:bldP spid="24" grpId="0" animBg="1"/>
      <p:bldP spid="27" grpId="0" animBg="1"/>
      <p:bldP spid="34" grpId="0" animBg="1"/>
      <p:bldP spid="37" grpId="0" animBg="1"/>
      <p:bldP spid="41" grpId="0"/>
      <p:bldP spid="42" grpId="0" animBg="1"/>
      <p:bldP spid="53" grpId="0" animBg="1"/>
      <p:bldP spid="55" grpId="0" animBg="1"/>
      <p:bldP spid="59" grpId="0"/>
      <p:bldP spid="64" grpId="0"/>
      <p:bldP spid="65" grpId="0" animBg="1"/>
      <p:bldP spid="78" grpId="0" animBg="1"/>
      <p:bldP spid="85" grpId="0" animBg="1"/>
      <p:bldP spid="86" grpId="0"/>
      <p:bldP spid="87" grpId="0" animBg="1"/>
      <p:bldP spid="90" grpId="0"/>
      <p:bldP spid="4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sz="4900" dirty="0" err="1" smtClean="0"/>
              <a:t>Hyperdynamic</a:t>
            </a:r>
            <a:r>
              <a:rPr lang="en-US" altLang="ko-KR" sz="4900" dirty="0" smtClean="0"/>
              <a:t> circulation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sz="2700" dirty="0" smtClean="0"/>
              <a:t>Other factors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EDHF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Prostaglandins</a:t>
            </a:r>
          </a:p>
          <a:p>
            <a:endParaRPr lang="en-US" altLang="ko-KR" dirty="0" smtClean="0"/>
          </a:p>
          <a:p>
            <a:r>
              <a:rPr lang="en-US" altLang="ko-KR" dirty="0" err="1" smtClean="0"/>
              <a:t>Heme</a:t>
            </a:r>
            <a:r>
              <a:rPr lang="en-US" altLang="ko-KR" dirty="0" smtClean="0"/>
              <a:t> </a:t>
            </a:r>
            <a:r>
              <a:rPr lang="en-US" altLang="ko-KR" dirty="0" err="1" smtClean="0"/>
              <a:t>oxygenase</a:t>
            </a:r>
            <a:r>
              <a:rPr lang="en-US" altLang="ko-KR" dirty="0" smtClean="0"/>
              <a:t> and carbon monoxide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Impaired response to vasoconstrictors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Impaired vascular reactivity to </a:t>
            </a:r>
            <a:r>
              <a:rPr lang="en-US" altLang="ko-KR" dirty="0" err="1" smtClean="0"/>
              <a:t>angiotensin</a:t>
            </a:r>
            <a:r>
              <a:rPr lang="en-US" altLang="ko-KR" dirty="0" smtClean="0"/>
              <a:t> in BDL  rats</a:t>
            </a:r>
          </a:p>
          <a:p>
            <a:pPr lvl="1"/>
            <a:r>
              <a:rPr lang="en-US" altLang="ko-KR" dirty="0" smtClean="0"/>
              <a:t>↓Rho-</a:t>
            </a:r>
            <a:r>
              <a:rPr lang="en-US" altLang="ko-KR" dirty="0" err="1" smtClean="0"/>
              <a:t>kinase</a:t>
            </a:r>
            <a:r>
              <a:rPr lang="en-US" altLang="ko-KR" dirty="0" smtClean="0"/>
              <a:t> activity in VSMC</a:t>
            </a:r>
          </a:p>
          <a:p>
            <a:pPr lvl="2"/>
            <a:r>
              <a:rPr lang="en-US" altLang="ko-KR" dirty="0" smtClean="0"/>
              <a:t>Reduced Ca</a:t>
            </a:r>
            <a:r>
              <a:rPr lang="en-US" altLang="ko-KR" baseline="30000" dirty="0" smtClean="0"/>
              <a:t>2+</a:t>
            </a:r>
            <a:r>
              <a:rPr lang="en-US" altLang="ko-KR" dirty="0" smtClean="0"/>
              <a:t> sensitivity</a:t>
            </a:r>
          </a:p>
          <a:p>
            <a:pPr lvl="2"/>
            <a:r>
              <a:rPr lang="en-US" altLang="ko-KR" dirty="0" smtClean="0"/>
              <a:t>Increased myosin light chain </a:t>
            </a:r>
            <a:r>
              <a:rPr lang="en-US" altLang="ko-KR" dirty="0" err="1" smtClean="0"/>
              <a:t>phosphorylation</a:t>
            </a:r>
            <a:endParaRPr lang="en-US" altLang="ko-KR" dirty="0" smtClean="0"/>
          </a:p>
          <a:p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Contents</a:t>
            </a:r>
            <a:endParaRPr lang="ko-KR" altLang="en-US" dirty="0"/>
          </a:p>
        </p:txBody>
      </p:sp>
      <p:sp>
        <p:nvSpPr>
          <p:cNvPr id="5" name="내용 개체 틀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altLang="ko-KR" dirty="0" smtClean="0">
                <a:solidFill>
                  <a:schemeClr val="bg2"/>
                </a:solidFill>
              </a:rPr>
              <a:t>Pathophysiology</a:t>
            </a:r>
          </a:p>
          <a:p>
            <a:pPr lvl="1"/>
            <a:r>
              <a:rPr lang="en-US" altLang="ko-KR" dirty="0" smtClean="0">
                <a:solidFill>
                  <a:schemeClr val="bg2"/>
                </a:solidFill>
              </a:rPr>
              <a:t>Vasodilatation and </a:t>
            </a:r>
            <a:r>
              <a:rPr lang="en-US" altLang="ko-KR" dirty="0" err="1" smtClean="0">
                <a:solidFill>
                  <a:schemeClr val="bg2"/>
                </a:solidFill>
              </a:rPr>
              <a:t>hyperdynamic</a:t>
            </a:r>
            <a:r>
              <a:rPr lang="en-US" altLang="ko-KR" dirty="0" smtClean="0">
                <a:solidFill>
                  <a:schemeClr val="bg2"/>
                </a:solidFill>
              </a:rPr>
              <a:t> circulation</a:t>
            </a:r>
          </a:p>
          <a:p>
            <a:pPr lvl="1"/>
            <a:r>
              <a:rPr lang="en-US" altLang="ko-KR" dirty="0" smtClean="0">
                <a:solidFill>
                  <a:schemeClr val="bg2"/>
                </a:solidFill>
              </a:rPr>
              <a:t>Impaired response to vasoconstrictors</a:t>
            </a:r>
          </a:p>
          <a:p>
            <a:endParaRPr lang="en-US" altLang="ko-KR" dirty="0" smtClean="0">
              <a:solidFill>
                <a:schemeClr val="bg2"/>
              </a:solidFill>
            </a:endParaRPr>
          </a:p>
          <a:p>
            <a:r>
              <a:rPr lang="en-US" altLang="ko-KR" dirty="0" smtClean="0"/>
              <a:t>Clinical disorders</a:t>
            </a:r>
          </a:p>
          <a:p>
            <a:pPr lvl="1"/>
            <a:r>
              <a:rPr lang="en-US" altLang="ko-KR" dirty="0" smtClean="0"/>
              <a:t>Hyponatremia</a:t>
            </a:r>
          </a:p>
          <a:p>
            <a:pPr lvl="1"/>
            <a:r>
              <a:rPr lang="en-US" altLang="ko-KR" dirty="0" smtClean="0"/>
              <a:t>Ascites</a:t>
            </a:r>
          </a:p>
          <a:p>
            <a:pPr lvl="1"/>
            <a:r>
              <a:rPr lang="en-US" altLang="ko-KR" dirty="0" smtClean="0">
                <a:solidFill>
                  <a:schemeClr val="bg2"/>
                </a:solidFill>
              </a:rPr>
              <a:t>Hepatorenal syndrome (HRS)</a:t>
            </a:r>
            <a:endParaRPr lang="ko-KR" altLang="en-US" dirty="0">
              <a:solidFill>
                <a:schemeClr val="bg2"/>
              </a:solidFill>
            </a:endParaRPr>
          </a:p>
        </p:txBody>
      </p:sp>
      <p:sp>
        <p:nvSpPr>
          <p:cNvPr id="6" name="내용 개체 틀 5"/>
          <p:cNvSpPr>
            <a:spLocks noGrp="1"/>
          </p:cNvSpPr>
          <p:nvPr>
            <p:ph sz="half" idx="2"/>
          </p:nvPr>
        </p:nvSpPr>
        <p:spPr>
          <a:xfrm>
            <a:off x="4648200" y="2000240"/>
            <a:ext cx="4281518" cy="4714908"/>
          </a:xfrm>
        </p:spPr>
        <p:txBody>
          <a:bodyPr/>
          <a:lstStyle/>
          <a:p>
            <a:r>
              <a:rPr lang="en-US" altLang="ko-KR" dirty="0" smtClean="0">
                <a:solidFill>
                  <a:schemeClr val="bg2"/>
                </a:solidFill>
              </a:rPr>
              <a:t>Management of hyponatremia</a:t>
            </a:r>
          </a:p>
          <a:p>
            <a:pPr lvl="1"/>
            <a:r>
              <a:rPr lang="en-US" altLang="ko-KR" dirty="0" smtClean="0">
                <a:solidFill>
                  <a:schemeClr val="bg2"/>
                </a:solidFill>
              </a:rPr>
              <a:t>V</a:t>
            </a:r>
            <a:r>
              <a:rPr lang="en-US" altLang="ko-KR" baseline="-25000" dirty="0" smtClean="0">
                <a:solidFill>
                  <a:schemeClr val="bg2"/>
                </a:solidFill>
              </a:rPr>
              <a:t>2</a:t>
            </a:r>
            <a:r>
              <a:rPr lang="en-US" altLang="ko-KR" dirty="0" smtClean="0">
                <a:solidFill>
                  <a:schemeClr val="bg2"/>
                </a:solidFill>
              </a:rPr>
              <a:t> receptor antagonist</a:t>
            </a:r>
          </a:p>
          <a:p>
            <a:endParaRPr lang="en-US" altLang="ko-KR" dirty="0" smtClean="0">
              <a:solidFill>
                <a:schemeClr val="bg2"/>
              </a:solidFill>
            </a:endParaRPr>
          </a:p>
          <a:p>
            <a:r>
              <a:rPr lang="en-US" altLang="ko-KR" dirty="0" smtClean="0">
                <a:solidFill>
                  <a:schemeClr val="bg2"/>
                </a:solidFill>
              </a:rPr>
              <a:t>Management of HRS</a:t>
            </a:r>
          </a:p>
          <a:p>
            <a:pPr lvl="1"/>
            <a:r>
              <a:rPr lang="en-US" altLang="ko-KR" dirty="0" smtClean="0">
                <a:solidFill>
                  <a:schemeClr val="bg2"/>
                </a:solidFill>
              </a:rPr>
              <a:t>Vasoconstrictors</a:t>
            </a:r>
          </a:p>
          <a:p>
            <a:pPr lvl="1"/>
            <a:r>
              <a:rPr lang="en-US" altLang="ko-KR" dirty="0" smtClean="0">
                <a:solidFill>
                  <a:schemeClr val="bg2"/>
                </a:solidFill>
              </a:rPr>
              <a:t>Other agents</a:t>
            </a:r>
          </a:p>
          <a:p>
            <a:pPr lvl="1"/>
            <a:r>
              <a:rPr lang="en-US" altLang="ko-KR" dirty="0" smtClean="0">
                <a:solidFill>
                  <a:schemeClr val="bg2"/>
                </a:solidFill>
              </a:rPr>
              <a:t>TIPS and </a:t>
            </a:r>
            <a:r>
              <a:rPr lang="en-US" altLang="ko-KR" dirty="0" err="1" smtClean="0">
                <a:solidFill>
                  <a:schemeClr val="bg2"/>
                </a:solidFill>
              </a:rPr>
              <a:t>peritoneovenous</a:t>
            </a:r>
            <a:r>
              <a:rPr lang="en-US" altLang="ko-KR" dirty="0" smtClean="0">
                <a:solidFill>
                  <a:schemeClr val="bg2"/>
                </a:solidFill>
              </a:rPr>
              <a:t> shunt</a:t>
            </a:r>
          </a:p>
          <a:p>
            <a:pPr lvl="1"/>
            <a:r>
              <a:rPr lang="en-US" altLang="ko-KR" dirty="0" smtClean="0">
                <a:solidFill>
                  <a:schemeClr val="bg2"/>
                </a:solidFill>
              </a:rPr>
              <a:t>Renal replacement therapies</a:t>
            </a:r>
          </a:p>
          <a:p>
            <a:endParaRPr lang="en-US" altLang="ko-KR" dirty="0" smtClean="0">
              <a:solidFill>
                <a:schemeClr val="bg2"/>
              </a:solidFill>
            </a:endParaRPr>
          </a:p>
          <a:p>
            <a:r>
              <a:rPr lang="en-US" altLang="ko-KR" dirty="0" smtClean="0">
                <a:solidFill>
                  <a:schemeClr val="bg2"/>
                </a:solidFill>
              </a:rPr>
              <a:t>Prevention</a:t>
            </a:r>
          </a:p>
          <a:p>
            <a:pPr lvl="1"/>
            <a:r>
              <a:rPr lang="en-US" altLang="ko-KR" dirty="0" smtClean="0">
                <a:solidFill>
                  <a:schemeClr val="bg2"/>
                </a:solidFill>
              </a:rPr>
              <a:t>Albumin infusion</a:t>
            </a:r>
          </a:p>
          <a:p>
            <a:pPr lvl="1"/>
            <a:r>
              <a:rPr lang="en-US" altLang="ko-KR" dirty="0" err="1" smtClean="0">
                <a:solidFill>
                  <a:schemeClr val="bg2"/>
                </a:solidFill>
              </a:rPr>
              <a:t>Norfloxacin</a:t>
            </a:r>
            <a:endParaRPr lang="en-US" altLang="ko-KR" dirty="0" smtClean="0">
              <a:solidFill>
                <a:schemeClr val="bg2"/>
              </a:solidFill>
            </a:endParaRPr>
          </a:p>
          <a:p>
            <a:endParaRPr lang="ko-KR" alt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Renal dysfunction in cirrhosis</a:t>
            </a:r>
            <a:endParaRPr lang="ko-KR" altLang="en-US" dirty="0"/>
          </a:p>
        </p:txBody>
      </p:sp>
      <p:grpSp>
        <p:nvGrpSpPr>
          <p:cNvPr id="2" name="그룹 43"/>
          <p:cNvGrpSpPr/>
          <p:nvPr/>
        </p:nvGrpSpPr>
        <p:grpSpPr>
          <a:xfrm>
            <a:off x="357158" y="1857364"/>
            <a:ext cx="8501122" cy="500066"/>
            <a:chOff x="357158" y="1857364"/>
            <a:chExt cx="8501122" cy="500066"/>
          </a:xfrm>
        </p:grpSpPr>
        <p:sp>
          <p:nvSpPr>
            <p:cNvPr id="5" name="직사각형 4"/>
            <p:cNvSpPr/>
            <p:nvPr/>
          </p:nvSpPr>
          <p:spPr>
            <a:xfrm>
              <a:off x="357158" y="1857364"/>
              <a:ext cx="857256" cy="500066"/>
            </a:xfrm>
            <a:prstGeom prst="rect">
              <a:avLst/>
            </a:prstGeom>
            <a:solidFill>
              <a:schemeClr val="bg1"/>
            </a:solidFill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72000" rIns="144000" bIns="72000" rtlCol="0" anchor="ctr"/>
            <a:lstStyle/>
            <a:p>
              <a:pPr algn="ctr"/>
              <a:r>
                <a:rPr lang="en-US" altLang="ko-KR" sz="1600" b="1" spc="-50" dirty="0" smtClean="0">
                  <a:solidFill>
                    <a:schemeClr val="tx1"/>
                  </a:solidFill>
                  <a:latin typeface="Calibri" pitchFamily="34" charset="0"/>
                </a:rPr>
                <a:t>Phases</a:t>
              </a:r>
              <a:endParaRPr lang="ko-KR" altLang="en-US" sz="1600" b="1" spc="-50" dirty="0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7" name="직사각형 6"/>
            <p:cNvSpPr/>
            <p:nvPr/>
          </p:nvSpPr>
          <p:spPr>
            <a:xfrm>
              <a:off x="1285852" y="1857364"/>
              <a:ext cx="2071702" cy="500066"/>
            </a:xfrm>
            <a:prstGeom prst="rect">
              <a:avLst/>
            </a:prstGeom>
            <a:solidFill>
              <a:schemeClr val="bg1"/>
            </a:solidFill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72000" rIns="144000" bIns="72000" rtlCol="0" anchor="ctr"/>
            <a:lstStyle/>
            <a:p>
              <a:r>
                <a:rPr lang="en-US" altLang="ko-KR" sz="1600" b="1" spc="-50" dirty="0" smtClean="0">
                  <a:solidFill>
                    <a:schemeClr val="tx1"/>
                  </a:solidFill>
                  <a:latin typeface="Calibri" pitchFamily="34" charset="0"/>
                </a:rPr>
                <a:t>Description</a:t>
              </a:r>
              <a:endParaRPr lang="ko-KR" altLang="en-US" sz="1600" b="1" spc="-50" dirty="0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8" name="직사각형 7"/>
            <p:cNvSpPr/>
            <p:nvPr/>
          </p:nvSpPr>
          <p:spPr>
            <a:xfrm>
              <a:off x="3428992" y="1857364"/>
              <a:ext cx="2143140" cy="500066"/>
            </a:xfrm>
            <a:prstGeom prst="rect">
              <a:avLst/>
            </a:prstGeom>
            <a:solidFill>
              <a:schemeClr val="bg1"/>
            </a:solidFill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72000" rIns="144000" bIns="72000" rtlCol="0" anchor="ctr"/>
            <a:lstStyle/>
            <a:p>
              <a:r>
                <a:rPr lang="en-US" altLang="ko-KR" sz="1600" b="1" spc="-50" dirty="0" smtClean="0">
                  <a:solidFill>
                    <a:schemeClr val="tx1"/>
                  </a:solidFill>
                  <a:latin typeface="Calibri" pitchFamily="34" charset="0"/>
                </a:rPr>
                <a:t>Na</a:t>
              </a:r>
              <a:r>
                <a:rPr lang="en-US" altLang="ko-KR" sz="1600" b="1" spc="-50" baseline="30000" dirty="0" smtClean="0">
                  <a:solidFill>
                    <a:schemeClr val="tx1"/>
                  </a:solidFill>
                  <a:latin typeface="Calibri" pitchFamily="34" charset="0"/>
                </a:rPr>
                <a:t>+</a:t>
              </a:r>
              <a:r>
                <a:rPr lang="en-US" altLang="ko-KR" sz="1600" b="1" spc="-50" dirty="0" smtClean="0">
                  <a:solidFill>
                    <a:schemeClr val="tx1"/>
                  </a:solidFill>
                  <a:latin typeface="Calibri" pitchFamily="34" charset="0"/>
                </a:rPr>
                <a:t> metabolism</a:t>
              </a:r>
              <a:endParaRPr lang="ko-KR" altLang="en-US" sz="1600" b="1" spc="-50" dirty="0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9" name="직사각형 8"/>
            <p:cNvSpPr/>
            <p:nvPr/>
          </p:nvSpPr>
          <p:spPr>
            <a:xfrm>
              <a:off x="5643570" y="1857364"/>
              <a:ext cx="1285884" cy="500066"/>
            </a:xfrm>
            <a:prstGeom prst="rect">
              <a:avLst/>
            </a:prstGeom>
            <a:solidFill>
              <a:schemeClr val="bg1"/>
            </a:solidFill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72000" rIns="144000" bIns="72000" rtlCol="0" anchor="ctr"/>
            <a:lstStyle/>
            <a:p>
              <a:r>
                <a:rPr lang="en-US" altLang="ko-KR" sz="1600" b="1" spc="-50" dirty="0" smtClean="0">
                  <a:solidFill>
                    <a:schemeClr val="tx1"/>
                  </a:solidFill>
                  <a:latin typeface="Calibri" pitchFamily="34" charset="0"/>
                </a:rPr>
                <a:t>Free water clearance</a:t>
              </a:r>
              <a:endParaRPr lang="ko-KR" altLang="en-US" sz="1600" b="1" spc="-50" dirty="0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0" name="직사각형 9"/>
            <p:cNvSpPr/>
            <p:nvPr/>
          </p:nvSpPr>
          <p:spPr>
            <a:xfrm>
              <a:off x="7000892" y="1857364"/>
              <a:ext cx="1857388" cy="500066"/>
            </a:xfrm>
            <a:prstGeom prst="rect">
              <a:avLst/>
            </a:prstGeom>
            <a:solidFill>
              <a:schemeClr val="bg1"/>
            </a:solidFill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72000" rIns="144000" bIns="72000" rtlCol="0" anchor="ctr"/>
            <a:lstStyle/>
            <a:p>
              <a:r>
                <a:rPr lang="en-US" altLang="ko-KR" sz="1600" b="1" spc="-50" dirty="0" smtClean="0">
                  <a:solidFill>
                    <a:schemeClr val="tx1"/>
                  </a:solidFill>
                  <a:latin typeface="Calibri" pitchFamily="34" charset="0"/>
                </a:rPr>
                <a:t>Renal perfusion/GFR</a:t>
              </a:r>
              <a:endParaRPr lang="ko-KR" altLang="en-US" sz="1600" b="1" spc="-50" dirty="0">
                <a:solidFill>
                  <a:schemeClr val="tx1"/>
                </a:solidFill>
                <a:latin typeface="Calibri" pitchFamily="34" charset="0"/>
              </a:endParaRPr>
            </a:p>
          </p:txBody>
        </p:sp>
      </p:grpSp>
      <p:grpSp>
        <p:nvGrpSpPr>
          <p:cNvPr id="3" name="그룹 44"/>
          <p:cNvGrpSpPr/>
          <p:nvPr/>
        </p:nvGrpSpPr>
        <p:grpSpPr>
          <a:xfrm>
            <a:off x="357158" y="2425178"/>
            <a:ext cx="8501122" cy="641231"/>
            <a:chOff x="357158" y="2425178"/>
            <a:chExt cx="8501122" cy="641231"/>
          </a:xfrm>
        </p:grpSpPr>
        <p:sp>
          <p:nvSpPr>
            <p:cNvPr id="11" name="직사각형 10"/>
            <p:cNvSpPr/>
            <p:nvPr/>
          </p:nvSpPr>
          <p:spPr>
            <a:xfrm>
              <a:off x="357158" y="2425178"/>
              <a:ext cx="857256" cy="641231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72000" rIns="144000" bIns="72000" rtlCol="0" anchor="t"/>
            <a:lstStyle/>
            <a:p>
              <a:pPr algn="ctr"/>
              <a:r>
                <a:rPr lang="en-US" altLang="ko-KR" sz="1600" b="1" spc="-5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" pitchFamily="34" charset="0"/>
                </a:rPr>
                <a:t>1</a:t>
              </a:r>
              <a:endParaRPr lang="ko-KR" altLang="en-US" sz="1600" b="1" spc="-5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endParaRPr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1285852" y="2425178"/>
              <a:ext cx="2071702" cy="641231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72000" rIns="144000" bIns="72000" rtlCol="0" anchor="t"/>
            <a:lstStyle/>
            <a:p>
              <a:r>
                <a:rPr lang="en-US" altLang="ko-KR" sz="1600" b="1" spc="-7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" pitchFamily="34" charset="0"/>
                </a:rPr>
                <a:t>Compensated cirrhosis</a:t>
              </a:r>
              <a:endParaRPr lang="ko-KR" altLang="en-US" sz="1600" b="1" spc="-7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endParaRPr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3428992" y="2425178"/>
              <a:ext cx="2143140" cy="641231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72000" rIns="144000" bIns="72000" rtlCol="0" anchor="t"/>
            <a:lstStyle/>
            <a:p>
              <a:r>
                <a:rPr lang="en-US" altLang="ko-KR" sz="1600" spc="-5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" pitchFamily="34" charset="0"/>
                </a:rPr>
                <a:t>Normal just in the limit of regular Na</a:t>
              </a:r>
              <a:r>
                <a:rPr lang="en-US" altLang="ko-KR" sz="1600" spc="-50" baseline="30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" pitchFamily="34" charset="0"/>
                </a:rPr>
                <a:t>+</a:t>
              </a:r>
              <a:r>
                <a:rPr lang="en-US" altLang="ko-KR" sz="1600" spc="-5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" pitchFamily="34" charset="0"/>
                </a:rPr>
                <a:t> intake</a:t>
              </a:r>
              <a:endParaRPr lang="ko-KR" altLang="en-US" sz="1600" spc="-5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endParaRPr>
            </a:p>
          </p:txBody>
        </p:sp>
        <p:sp>
          <p:nvSpPr>
            <p:cNvPr id="14" name="직사각형 13"/>
            <p:cNvSpPr/>
            <p:nvPr/>
          </p:nvSpPr>
          <p:spPr>
            <a:xfrm>
              <a:off x="5643570" y="2425178"/>
              <a:ext cx="1285884" cy="641231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72000" rIns="144000" bIns="72000" rtlCol="0" anchor="t"/>
            <a:lstStyle/>
            <a:p>
              <a:r>
                <a:rPr lang="en-US" altLang="ko-KR" sz="1600" spc="-5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" pitchFamily="34" charset="0"/>
                </a:rPr>
                <a:t>Normal</a:t>
              </a:r>
              <a:endParaRPr lang="ko-KR" altLang="en-US" sz="1600" spc="-5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endParaRPr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7000892" y="2425178"/>
              <a:ext cx="1857388" cy="641231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72000" rIns="144000" bIns="72000" rtlCol="0" anchor="t"/>
            <a:lstStyle/>
            <a:p>
              <a:r>
                <a:rPr lang="en-US" altLang="ko-KR" sz="1600" spc="-5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" pitchFamily="34" charset="0"/>
                </a:rPr>
                <a:t>Normal</a:t>
              </a:r>
              <a:endParaRPr lang="ko-KR" altLang="en-US" sz="1600" spc="-5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endParaRPr>
            </a:p>
          </p:txBody>
        </p:sp>
      </p:grpSp>
      <p:grpSp>
        <p:nvGrpSpPr>
          <p:cNvPr id="4" name="그룹 45"/>
          <p:cNvGrpSpPr/>
          <p:nvPr/>
        </p:nvGrpSpPr>
        <p:grpSpPr>
          <a:xfrm>
            <a:off x="357158" y="3134157"/>
            <a:ext cx="8501122" cy="952681"/>
            <a:chOff x="357158" y="3134157"/>
            <a:chExt cx="8501122" cy="952681"/>
          </a:xfrm>
        </p:grpSpPr>
        <p:sp>
          <p:nvSpPr>
            <p:cNvPr id="16" name="직사각형 15"/>
            <p:cNvSpPr/>
            <p:nvPr/>
          </p:nvSpPr>
          <p:spPr>
            <a:xfrm>
              <a:off x="357158" y="3134157"/>
              <a:ext cx="857256" cy="952681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72000" rIns="144000" bIns="72000" rtlCol="0" anchor="t"/>
            <a:lstStyle/>
            <a:p>
              <a:pPr algn="ctr"/>
              <a:r>
                <a:rPr lang="en-US" altLang="ko-KR" sz="1600" b="1" spc="-5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" pitchFamily="34" charset="0"/>
                </a:rPr>
                <a:t>2</a:t>
              </a:r>
              <a:endParaRPr lang="ko-KR" altLang="en-US" sz="1600" b="1" spc="-5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endParaRPr>
            </a:p>
          </p:txBody>
        </p:sp>
        <p:sp>
          <p:nvSpPr>
            <p:cNvPr id="17" name="직사각형 16"/>
            <p:cNvSpPr/>
            <p:nvPr/>
          </p:nvSpPr>
          <p:spPr>
            <a:xfrm>
              <a:off x="1285852" y="3134157"/>
              <a:ext cx="2071702" cy="952681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72000" rIns="144000" bIns="72000" rtlCol="0" anchor="t"/>
            <a:lstStyle/>
            <a:p>
              <a:r>
                <a:rPr lang="en-US" altLang="ko-KR" sz="1600" b="1" spc="-7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" pitchFamily="34" charset="0"/>
                </a:rPr>
                <a:t>Renal Na</a:t>
              </a:r>
              <a:r>
                <a:rPr lang="en-US" altLang="ko-KR" sz="1600" b="1" spc="-70" baseline="30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" pitchFamily="34" charset="0"/>
                </a:rPr>
                <a:t>+</a:t>
              </a:r>
              <a:r>
                <a:rPr lang="en-US" altLang="ko-KR" sz="1600" b="1" spc="-7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" pitchFamily="34" charset="0"/>
                </a:rPr>
                <a:t> retention without activation of vasoconstrictor system</a:t>
              </a:r>
              <a:endParaRPr lang="ko-KR" altLang="en-US" sz="1600" b="1" spc="-7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endParaRPr>
            </a:p>
          </p:txBody>
        </p:sp>
        <p:sp>
          <p:nvSpPr>
            <p:cNvPr id="18" name="직사각형 17"/>
            <p:cNvSpPr/>
            <p:nvPr/>
          </p:nvSpPr>
          <p:spPr>
            <a:xfrm>
              <a:off x="3428992" y="3134157"/>
              <a:ext cx="2143140" cy="952681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72000" rIns="144000" bIns="72000" rtlCol="0" anchor="t"/>
            <a:lstStyle/>
            <a:p>
              <a:r>
                <a:rPr lang="en-US" altLang="ko-KR" sz="1600" spc="-5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" pitchFamily="34" charset="0"/>
                </a:rPr>
                <a:t>Unable to excrete regular Na</a:t>
              </a:r>
              <a:r>
                <a:rPr lang="en-US" altLang="ko-KR" sz="1600" spc="-50" baseline="30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" pitchFamily="34" charset="0"/>
                </a:rPr>
                <a:t>+</a:t>
              </a:r>
              <a:r>
                <a:rPr lang="en-US" altLang="ko-KR" sz="1600" spc="-5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" pitchFamily="34" charset="0"/>
                </a:rPr>
                <a:t> intake; </a:t>
              </a:r>
            </a:p>
            <a:p>
              <a:r>
                <a:rPr lang="en-US" altLang="ko-KR" sz="1600" spc="-5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" pitchFamily="34" charset="0"/>
                </a:rPr>
                <a:t>urine Na</a:t>
              </a:r>
              <a:r>
                <a:rPr lang="en-US" altLang="ko-KR" sz="1600" spc="-50" baseline="30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" pitchFamily="34" charset="0"/>
                </a:rPr>
                <a:t>+</a:t>
              </a:r>
              <a:r>
                <a:rPr lang="en-US" altLang="ko-KR" sz="1600" spc="-5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" pitchFamily="34" charset="0"/>
                </a:rPr>
                <a:t> 50-90 </a:t>
              </a:r>
              <a:r>
                <a:rPr lang="en-US" altLang="ko-KR" sz="1600" spc="-50" dirty="0" err="1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" pitchFamily="34" charset="0"/>
                </a:rPr>
                <a:t>mEq</a:t>
              </a:r>
              <a:r>
                <a:rPr lang="en-US" altLang="ko-KR" sz="1600" spc="-5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" pitchFamily="34" charset="0"/>
                </a:rPr>
                <a:t>/d</a:t>
              </a:r>
              <a:endParaRPr lang="ko-KR" altLang="en-US" sz="1600" spc="-5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endParaRPr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5643570" y="3134157"/>
              <a:ext cx="1285884" cy="952681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72000" rIns="144000" bIns="72000" rtlCol="0" anchor="t"/>
            <a:lstStyle/>
            <a:p>
              <a:r>
                <a:rPr lang="en-US" altLang="ko-KR" sz="1600" spc="-5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" pitchFamily="34" charset="0"/>
                </a:rPr>
                <a:t>Normal</a:t>
              </a:r>
              <a:endParaRPr lang="ko-KR" altLang="en-US" sz="1600" spc="-5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endParaRPr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7000892" y="3134157"/>
              <a:ext cx="1857388" cy="952681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72000" rIns="144000" bIns="72000" rtlCol="0" anchor="t"/>
            <a:lstStyle/>
            <a:p>
              <a:r>
                <a:rPr lang="en-US" altLang="ko-KR" sz="1600" spc="-5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" pitchFamily="34" charset="0"/>
                </a:rPr>
                <a:t>Normal; circulatory dysfunction exists</a:t>
              </a:r>
              <a:endParaRPr lang="ko-KR" altLang="en-US" sz="1600" spc="-5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endParaRPr>
            </a:p>
          </p:txBody>
        </p:sp>
      </p:grpSp>
      <p:grpSp>
        <p:nvGrpSpPr>
          <p:cNvPr id="36" name="그룹 46"/>
          <p:cNvGrpSpPr/>
          <p:nvPr/>
        </p:nvGrpSpPr>
        <p:grpSpPr>
          <a:xfrm>
            <a:off x="357158" y="4154586"/>
            <a:ext cx="8501122" cy="954000"/>
            <a:chOff x="357158" y="4154586"/>
            <a:chExt cx="8501122" cy="954000"/>
          </a:xfrm>
        </p:grpSpPr>
        <p:sp>
          <p:nvSpPr>
            <p:cNvPr id="21" name="직사각형 20"/>
            <p:cNvSpPr/>
            <p:nvPr/>
          </p:nvSpPr>
          <p:spPr>
            <a:xfrm>
              <a:off x="357158" y="4154586"/>
              <a:ext cx="857256" cy="95400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72000" rIns="144000" bIns="72000" rtlCol="0" anchor="t"/>
            <a:lstStyle/>
            <a:p>
              <a:pPr algn="ctr"/>
              <a:r>
                <a:rPr lang="en-US" altLang="ko-KR" sz="1600" b="1" spc="-5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" pitchFamily="34" charset="0"/>
                </a:rPr>
                <a:t>3</a:t>
              </a:r>
              <a:endParaRPr lang="ko-KR" altLang="en-US" sz="1600" b="1" spc="-5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endParaRPr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1285852" y="4154586"/>
              <a:ext cx="2071702" cy="95400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72000" rIns="144000" bIns="72000" rtlCol="0" anchor="t">
              <a:noAutofit/>
            </a:bodyPr>
            <a:lstStyle/>
            <a:p>
              <a:r>
                <a:rPr lang="en-US" altLang="ko-KR" sz="1600" b="1" spc="-7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" pitchFamily="34" charset="0"/>
                </a:rPr>
                <a:t>Stimulation of endogenous vasoconstrictor system</a:t>
              </a:r>
              <a:endParaRPr lang="ko-KR" altLang="en-US" sz="1600" b="1" spc="-7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endParaRPr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3428992" y="4154586"/>
              <a:ext cx="2143140" cy="95400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72000" rIns="144000" bIns="72000" rtlCol="0" anchor="t"/>
            <a:lstStyle/>
            <a:p>
              <a:r>
                <a:rPr lang="en-US" altLang="ko-KR" sz="1600" spc="-5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" pitchFamily="34" charset="0"/>
                </a:rPr>
                <a:t>Impaired;</a:t>
              </a:r>
            </a:p>
            <a:p>
              <a:r>
                <a:rPr lang="en-US" altLang="ko-KR" sz="1600" spc="-5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" pitchFamily="34" charset="0"/>
                </a:rPr>
                <a:t>Urine Na</a:t>
              </a:r>
              <a:r>
                <a:rPr lang="en-US" altLang="ko-KR" sz="1600" spc="-50" baseline="30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" pitchFamily="34" charset="0"/>
                </a:rPr>
                <a:t>+</a:t>
              </a:r>
              <a:r>
                <a:rPr lang="en-US" altLang="ko-KR" sz="1600" spc="-5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" pitchFamily="34" charset="0"/>
                </a:rPr>
                <a:t> &lt; 10 </a:t>
              </a:r>
              <a:r>
                <a:rPr lang="en-US" altLang="ko-KR" sz="1600" spc="-50" dirty="0" err="1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" pitchFamily="34" charset="0"/>
                </a:rPr>
                <a:t>mEq</a:t>
              </a:r>
              <a:r>
                <a:rPr lang="en-US" altLang="ko-KR" sz="1600" spc="-5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" pitchFamily="34" charset="0"/>
                </a:rPr>
                <a:t>/d</a:t>
              </a:r>
              <a:endParaRPr lang="ko-KR" altLang="en-US" sz="1600" spc="-5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endParaRPr>
            </a:p>
          </p:txBody>
        </p:sp>
        <p:sp>
          <p:nvSpPr>
            <p:cNvPr id="24" name="직사각형 23"/>
            <p:cNvSpPr/>
            <p:nvPr/>
          </p:nvSpPr>
          <p:spPr>
            <a:xfrm>
              <a:off x="5643570" y="4154586"/>
              <a:ext cx="1285884" cy="95400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72000" rIns="144000" bIns="72000" rtlCol="0" anchor="t"/>
            <a:lstStyle/>
            <a:p>
              <a:r>
                <a:rPr lang="en-US" altLang="ko-KR" sz="1600" spc="-5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" pitchFamily="34" charset="0"/>
                </a:rPr>
                <a:t>Impaired; mild [Na</a:t>
              </a:r>
              <a:r>
                <a:rPr lang="en-US" altLang="ko-KR" sz="1600" spc="-50" baseline="30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" pitchFamily="34" charset="0"/>
                </a:rPr>
                <a:t>+</a:t>
              </a:r>
              <a:r>
                <a:rPr lang="en-US" altLang="ko-KR" sz="1600" spc="-5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" pitchFamily="34" charset="0"/>
                </a:rPr>
                <a:t>]↓</a:t>
              </a:r>
              <a:endParaRPr lang="ko-KR" altLang="en-US" sz="1600" spc="-5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endParaRPr>
            </a:p>
          </p:txBody>
        </p:sp>
        <p:sp>
          <p:nvSpPr>
            <p:cNvPr id="25" name="직사각형 24"/>
            <p:cNvSpPr/>
            <p:nvPr/>
          </p:nvSpPr>
          <p:spPr>
            <a:xfrm>
              <a:off x="7000892" y="4154586"/>
              <a:ext cx="1857388" cy="95400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72000" rIns="144000" bIns="72000" rtlCol="0" anchor="t"/>
            <a:lstStyle/>
            <a:p>
              <a:r>
                <a:rPr lang="en-US" altLang="ko-KR" sz="1600" spc="-5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" pitchFamily="34" charset="0"/>
                </a:rPr>
                <a:t>Normal or modestly reduced</a:t>
              </a:r>
              <a:endParaRPr lang="ko-KR" altLang="en-US" sz="1600" spc="-5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endParaRPr>
            </a:p>
          </p:txBody>
        </p:sp>
      </p:grpSp>
      <p:grpSp>
        <p:nvGrpSpPr>
          <p:cNvPr id="37" name="그룹 48"/>
          <p:cNvGrpSpPr/>
          <p:nvPr/>
        </p:nvGrpSpPr>
        <p:grpSpPr>
          <a:xfrm>
            <a:off x="357158" y="5173535"/>
            <a:ext cx="8501122" cy="688048"/>
            <a:chOff x="357158" y="5173535"/>
            <a:chExt cx="8501122" cy="688048"/>
          </a:xfrm>
        </p:grpSpPr>
        <p:sp>
          <p:nvSpPr>
            <p:cNvPr id="26" name="직사각형 25"/>
            <p:cNvSpPr/>
            <p:nvPr/>
          </p:nvSpPr>
          <p:spPr>
            <a:xfrm>
              <a:off x="357158" y="5176334"/>
              <a:ext cx="857256" cy="685249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72000" rIns="144000" bIns="72000" rtlCol="0" anchor="t"/>
            <a:lstStyle/>
            <a:p>
              <a:pPr algn="ctr"/>
              <a:r>
                <a:rPr lang="en-US" altLang="ko-KR" sz="1600" b="1" spc="-50" dirty="0" smtClean="0">
                  <a:solidFill>
                    <a:schemeClr val="bg1">
                      <a:lumMod val="95000"/>
                    </a:schemeClr>
                  </a:solidFill>
                  <a:latin typeface="Calibri" pitchFamily="34" charset="0"/>
                </a:rPr>
                <a:t>4</a:t>
              </a:r>
              <a:endParaRPr lang="ko-KR" altLang="en-US" sz="1600" b="1" spc="-50" dirty="0">
                <a:solidFill>
                  <a:schemeClr val="bg1">
                    <a:lumMod val="95000"/>
                  </a:schemeClr>
                </a:solidFill>
                <a:latin typeface="Calibri" pitchFamily="34" charset="0"/>
              </a:endParaRPr>
            </a:p>
          </p:txBody>
        </p:sp>
        <p:sp>
          <p:nvSpPr>
            <p:cNvPr id="27" name="직사각형 26"/>
            <p:cNvSpPr/>
            <p:nvPr/>
          </p:nvSpPr>
          <p:spPr>
            <a:xfrm>
              <a:off x="1285852" y="5173535"/>
              <a:ext cx="2071702" cy="685249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72000" rIns="144000" bIns="72000" rtlCol="0" anchor="t"/>
            <a:lstStyle/>
            <a:p>
              <a:r>
                <a:rPr lang="en-US" altLang="ko-KR" sz="1600" b="1" spc="-50" dirty="0" smtClean="0">
                  <a:solidFill>
                    <a:schemeClr val="bg1">
                      <a:lumMod val="95000"/>
                    </a:schemeClr>
                  </a:solidFill>
                  <a:latin typeface="Calibri" pitchFamily="34" charset="0"/>
                </a:rPr>
                <a:t>HRS-2</a:t>
              </a:r>
            </a:p>
          </p:txBody>
        </p:sp>
        <p:sp>
          <p:nvSpPr>
            <p:cNvPr id="28" name="직사각형 27"/>
            <p:cNvSpPr/>
            <p:nvPr/>
          </p:nvSpPr>
          <p:spPr>
            <a:xfrm>
              <a:off x="3428992" y="5173535"/>
              <a:ext cx="2143140" cy="685249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72000" rIns="144000" bIns="72000" rtlCol="0" anchor="t"/>
            <a:lstStyle/>
            <a:p>
              <a:pPr>
                <a:defRPr/>
              </a:pPr>
              <a:r>
                <a:rPr lang="en-US" altLang="ko-KR" sz="1600" spc="-50" dirty="0" smtClean="0">
                  <a:solidFill>
                    <a:schemeClr val="bg1">
                      <a:lumMod val="95000"/>
                    </a:schemeClr>
                  </a:solidFill>
                  <a:latin typeface="Calibri" pitchFamily="34" charset="0"/>
                </a:rPr>
                <a:t>Urine Na</a:t>
              </a:r>
              <a:r>
                <a:rPr lang="en-US" altLang="ko-KR" sz="1600" spc="-50" baseline="30000" dirty="0" smtClean="0">
                  <a:solidFill>
                    <a:schemeClr val="bg1">
                      <a:lumMod val="95000"/>
                    </a:schemeClr>
                  </a:solidFill>
                  <a:latin typeface="Calibri" pitchFamily="34" charset="0"/>
                </a:rPr>
                <a:t>+</a:t>
              </a:r>
              <a:r>
                <a:rPr lang="en-US" altLang="ko-KR" sz="1600" spc="-50" dirty="0" smtClean="0">
                  <a:solidFill>
                    <a:schemeClr val="bg1">
                      <a:lumMod val="95000"/>
                    </a:schemeClr>
                  </a:solidFill>
                  <a:latin typeface="Calibri" pitchFamily="34" charset="0"/>
                </a:rPr>
                <a:t> &lt; 10 </a:t>
              </a:r>
              <a:r>
                <a:rPr lang="en-US" altLang="ko-KR" sz="1600" spc="-50" dirty="0" err="1" smtClean="0">
                  <a:solidFill>
                    <a:schemeClr val="bg1">
                      <a:lumMod val="95000"/>
                    </a:schemeClr>
                  </a:solidFill>
                  <a:latin typeface="Calibri" pitchFamily="34" charset="0"/>
                </a:rPr>
                <a:t>mEq</a:t>
              </a:r>
              <a:r>
                <a:rPr lang="en-US" altLang="ko-KR" sz="1600" spc="-50" dirty="0" smtClean="0">
                  <a:solidFill>
                    <a:schemeClr val="bg1">
                      <a:lumMod val="95000"/>
                    </a:schemeClr>
                  </a:solidFill>
                  <a:latin typeface="Calibri" pitchFamily="34" charset="0"/>
                </a:rPr>
                <a:t>/d</a:t>
              </a:r>
            </a:p>
            <a:p>
              <a:pPr>
                <a:defRPr/>
              </a:pPr>
              <a:r>
                <a:rPr lang="en-US" altLang="ko-KR" sz="1600" spc="-50" dirty="0" smtClean="0">
                  <a:solidFill>
                    <a:schemeClr val="bg1">
                      <a:lumMod val="95000"/>
                    </a:schemeClr>
                  </a:solidFill>
                  <a:latin typeface="Calibri" pitchFamily="34" charset="0"/>
                </a:rPr>
                <a:t>Refractory </a:t>
              </a:r>
              <a:r>
                <a:rPr lang="en-US" altLang="ko-KR" sz="1600" spc="-50" dirty="0" err="1" smtClean="0">
                  <a:solidFill>
                    <a:schemeClr val="bg1">
                      <a:lumMod val="95000"/>
                    </a:schemeClr>
                  </a:solidFill>
                  <a:latin typeface="Calibri" pitchFamily="34" charset="0"/>
                </a:rPr>
                <a:t>ascites</a:t>
              </a:r>
              <a:endParaRPr lang="ko-KR" altLang="en-US" sz="1600" spc="-50" dirty="0">
                <a:solidFill>
                  <a:schemeClr val="bg1">
                    <a:lumMod val="95000"/>
                  </a:schemeClr>
                </a:solidFill>
                <a:latin typeface="Calibri" pitchFamily="34" charset="0"/>
              </a:endParaRPr>
            </a:p>
          </p:txBody>
        </p:sp>
        <p:sp>
          <p:nvSpPr>
            <p:cNvPr id="29" name="직사각형 28"/>
            <p:cNvSpPr/>
            <p:nvPr/>
          </p:nvSpPr>
          <p:spPr>
            <a:xfrm>
              <a:off x="5643570" y="5173535"/>
              <a:ext cx="1285884" cy="685249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72000" rIns="144000" bIns="72000" rtlCol="0" anchor="t"/>
            <a:lstStyle/>
            <a:p>
              <a:r>
                <a:rPr lang="en-US" altLang="ko-KR" sz="1600" spc="-50" dirty="0" smtClean="0">
                  <a:solidFill>
                    <a:schemeClr val="bg1">
                      <a:lumMod val="95000"/>
                    </a:schemeClr>
                  </a:solidFill>
                  <a:latin typeface="Calibri" pitchFamily="34" charset="0"/>
                </a:rPr>
                <a:t>[Na</a:t>
              </a:r>
              <a:r>
                <a:rPr lang="en-US" altLang="ko-KR" sz="1600" spc="-50" baseline="30000" dirty="0" smtClean="0">
                  <a:solidFill>
                    <a:schemeClr val="bg1">
                      <a:lumMod val="95000"/>
                    </a:schemeClr>
                  </a:solidFill>
                  <a:latin typeface="Calibri" pitchFamily="34" charset="0"/>
                </a:rPr>
                <a:t>+</a:t>
              </a:r>
              <a:r>
                <a:rPr lang="en-US" altLang="ko-KR" sz="1600" spc="-50" dirty="0" smtClean="0">
                  <a:solidFill>
                    <a:schemeClr val="bg1">
                      <a:lumMod val="95000"/>
                    </a:schemeClr>
                  </a:solidFill>
                  <a:latin typeface="Calibri" pitchFamily="34" charset="0"/>
                </a:rPr>
                <a:t>]↓</a:t>
              </a:r>
              <a:endParaRPr lang="ko-KR" altLang="en-US" sz="1600" spc="-50" dirty="0">
                <a:solidFill>
                  <a:schemeClr val="bg1">
                    <a:lumMod val="95000"/>
                  </a:schemeClr>
                </a:solidFill>
                <a:latin typeface="Calibri" pitchFamily="34" charset="0"/>
              </a:endParaRPr>
            </a:p>
          </p:txBody>
        </p:sp>
        <p:sp>
          <p:nvSpPr>
            <p:cNvPr id="30" name="직사각형 29"/>
            <p:cNvSpPr/>
            <p:nvPr/>
          </p:nvSpPr>
          <p:spPr>
            <a:xfrm>
              <a:off x="7000892" y="5173535"/>
              <a:ext cx="1857388" cy="685249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72000" rIns="144000" bIns="72000" rtlCol="0" anchor="t"/>
            <a:lstStyle/>
            <a:p>
              <a:r>
                <a:rPr lang="en-US" altLang="ko-KR" sz="1600" spc="-50" dirty="0" smtClean="0">
                  <a:solidFill>
                    <a:schemeClr val="bg1">
                      <a:lumMod val="95000"/>
                    </a:schemeClr>
                  </a:solidFill>
                  <a:latin typeface="Calibri" pitchFamily="34" charset="0"/>
                </a:rPr>
                <a:t>Moderate GFR↓</a:t>
              </a:r>
              <a:endParaRPr lang="ko-KR" altLang="en-US" sz="1600" spc="-50" dirty="0">
                <a:solidFill>
                  <a:schemeClr val="bg1">
                    <a:lumMod val="95000"/>
                  </a:schemeClr>
                </a:solidFill>
                <a:latin typeface="Calibri" pitchFamily="34" charset="0"/>
              </a:endParaRPr>
            </a:p>
          </p:txBody>
        </p:sp>
      </p:grpSp>
      <p:grpSp>
        <p:nvGrpSpPr>
          <p:cNvPr id="38" name="그룹 49"/>
          <p:cNvGrpSpPr/>
          <p:nvPr/>
        </p:nvGrpSpPr>
        <p:grpSpPr>
          <a:xfrm>
            <a:off x="357158" y="5929330"/>
            <a:ext cx="8501122" cy="657680"/>
            <a:chOff x="357158" y="5929330"/>
            <a:chExt cx="8501122" cy="657680"/>
          </a:xfrm>
        </p:grpSpPr>
        <p:sp>
          <p:nvSpPr>
            <p:cNvPr id="31" name="직사각형 30"/>
            <p:cNvSpPr/>
            <p:nvPr/>
          </p:nvSpPr>
          <p:spPr>
            <a:xfrm>
              <a:off x="357158" y="5929330"/>
              <a:ext cx="857256" cy="65768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72000" rIns="144000" bIns="72000" rtlCol="0" anchor="t"/>
            <a:lstStyle/>
            <a:p>
              <a:pPr algn="ctr"/>
              <a:r>
                <a:rPr lang="en-US" altLang="ko-KR" sz="1600" b="1" spc="-50" dirty="0" smtClean="0">
                  <a:latin typeface="Calibri" pitchFamily="34" charset="0"/>
                </a:rPr>
                <a:t>5</a:t>
              </a:r>
              <a:endParaRPr lang="ko-KR" altLang="en-US" sz="1600" b="1" spc="-50" dirty="0">
                <a:latin typeface="Calibri" pitchFamily="34" charset="0"/>
              </a:endParaRPr>
            </a:p>
          </p:txBody>
        </p:sp>
        <p:sp>
          <p:nvSpPr>
            <p:cNvPr id="32" name="직사각형 31"/>
            <p:cNvSpPr/>
            <p:nvPr/>
          </p:nvSpPr>
          <p:spPr>
            <a:xfrm>
              <a:off x="1285852" y="5929330"/>
              <a:ext cx="2071702" cy="65768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72000" rIns="144000" bIns="72000" rtlCol="0" anchor="t"/>
            <a:lstStyle/>
            <a:p>
              <a:r>
                <a:rPr lang="en-US" altLang="ko-KR" sz="1600" b="1" spc="-50" dirty="0" smtClean="0">
                  <a:latin typeface="Calibri" pitchFamily="34" charset="0"/>
                </a:rPr>
                <a:t>HRS-1</a:t>
              </a:r>
            </a:p>
            <a:p>
              <a:r>
                <a:rPr lang="en-US" altLang="ko-KR" sz="1600" spc="-50" dirty="0" smtClean="0">
                  <a:latin typeface="Calibri" pitchFamily="34" charset="0"/>
                </a:rPr>
                <a:t>*Precipitating factors</a:t>
              </a:r>
              <a:endParaRPr lang="ko-KR" altLang="en-US" sz="1600" spc="-50" dirty="0">
                <a:latin typeface="Calibri" pitchFamily="34" charset="0"/>
              </a:endParaRPr>
            </a:p>
          </p:txBody>
        </p:sp>
        <p:sp>
          <p:nvSpPr>
            <p:cNvPr id="33" name="직사각형 32"/>
            <p:cNvSpPr/>
            <p:nvPr/>
          </p:nvSpPr>
          <p:spPr>
            <a:xfrm>
              <a:off x="3428992" y="5929330"/>
              <a:ext cx="2143140" cy="65768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72000" rIns="144000" bIns="72000" rtlCol="0" anchor="t"/>
            <a:lstStyle/>
            <a:p>
              <a:pPr>
                <a:defRPr/>
              </a:pPr>
              <a:r>
                <a:rPr lang="en-US" altLang="ko-KR" sz="1600" spc="-50" dirty="0" smtClean="0">
                  <a:latin typeface="Calibri" pitchFamily="34" charset="0"/>
                </a:rPr>
                <a:t>Urine Na</a:t>
              </a:r>
              <a:r>
                <a:rPr lang="en-US" altLang="ko-KR" sz="1600" spc="-50" baseline="30000" dirty="0" smtClean="0">
                  <a:latin typeface="Calibri" pitchFamily="34" charset="0"/>
                </a:rPr>
                <a:t>+</a:t>
              </a:r>
              <a:r>
                <a:rPr lang="en-US" altLang="ko-KR" sz="1600" spc="-50" dirty="0" smtClean="0">
                  <a:latin typeface="Calibri" pitchFamily="34" charset="0"/>
                </a:rPr>
                <a:t> &lt; 10 </a:t>
              </a:r>
              <a:r>
                <a:rPr lang="en-US" altLang="ko-KR" sz="1600" spc="-50" dirty="0" err="1" smtClean="0">
                  <a:latin typeface="Calibri" pitchFamily="34" charset="0"/>
                </a:rPr>
                <a:t>mEq</a:t>
              </a:r>
              <a:r>
                <a:rPr lang="en-US" altLang="ko-KR" sz="1600" spc="-50" dirty="0" smtClean="0">
                  <a:latin typeface="Calibri" pitchFamily="34" charset="0"/>
                </a:rPr>
                <a:t>/d</a:t>
              </a:r>
            </a:p>
            <a:p>
              <a:pPr>
                <a:defRPr/>
              </a:pPr>
              <a:r>
                <a:rPr lang="en-US" altLang="ko-KR" sz="1600" spc="-50" dirty="0" smtClean="0">
                  <a:latin typeface="Calibri" pitchFamily="34" charset="0"/>
                </a:rPr>
                <a:t>Refractory </a:t>
              </a:r>
              <a:r>
                <a:rPr lang="en-US" altLang="ko-KR" sz="1600" spc="-50" dirty="0" err="1" smtClean="0">
                  <a:latin typeface="Calibri" pitchFamily="34" charset="0"/>
                </a:rPr>
                <a:t>ascites</a:t>
              </a:r>
              <a:endParaRPr lang="ko-KR" altLang="en-US" sz="1600" spc="-50" dirty="0">
                <a:latin typeface="Calibri" pitchFamily="34" charset="0"/>
              </a:endParaRPr>
            </a:p>
          </p:txBody>
        </p:sp>
        <p:sp>
          <p:nvSpPr>
            <p:cNvPr id="34" name="직사각형 33"/>
            <p:cNvSpPr/>
            <p:nvPr/>
          </p:nvSpPr>
          <p:spPr>
            <a:xfrm>
              <a:off x="5643570" y="5929330"/>
              <a:ext cx="1285884" cy="65768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72000" rIns="144000" bIns="72000" rtlCol="0" anchor="t"/>
            <a:lstStyle/>
            <a:p>
              <a:r>
                <a:rPr lang="en-US" altLang="ko-KR" sz="1600" spc="-50" dirty="0" smtClean="0">
                  <a:latin typeface="Calibri" pitchFamily="34" charset="0"/>
                </a:rPr>
                <a:t>[Na</a:t>
              </a:r>
              <a:r>
                <a:rPr lang="en-US" altLang="ko-KR" sz="1600" spc="-50" baseline="30000" dirty="0" smtClean="0">
                  <a:latin typeface="Calibri" pitchFamily="34" charset="0"/>
                </a:rPr>
                <a:t>+</a:t>
              </a:r>
              <a:r>
                <a:rPr lang="en-US" altLang="ko-KR" sz="1600" spc="-50" dirty="0" smtClean="0">
                  <a:latin typeface="Calibri" pitchFamily="34" charset="0"/>
                </a:rPr>
                <a:t>]↓</a:t>
              </a:r>
              <a:endParaRPr lang="ko-KR" altLang="en-US" sz="1600" spc="-50" dirty="0">
                <a:latin typeface="Calibri" pitchFamily="34" charset="0"/>
              </a:endParaRPr>
            </a:p>
          </p:txBody>
        </p:sp>
        <p:sp>
          <p:nvSpPr>
            <p:cNvPr id="35" name="직사각형 34"/>
            <p:cNvSpPr/>
            <p:nvPr/>
          </p:nvSpPr>
          <p:spPr>
            <a:xfrm>
              <a:off x="7000892" y="5929330"/>
              <a:ext cx="1857388" cy="65768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72000" rIns="144000" bIns="72000" rtlCol="0" anchor="t"/>
            <a:lstStyle/>
            <a:p>
              <a:r>
                <a:rPr lang="en-US" altLang="ko-KR" sz="1600" spc="-50" dirty="0" smtClean="0">
                  <a:latin typeface="Calibri" pitchFamily="34" charset="0"/>
                </a:rPr>
                <a:t>Severe GFR↓</a:t>
              </a:r>
              <a:endParaRPr lang="ko-KR" altLang="en-US" sz="1600" spc="-50" dirty="0">
                <a:latin typeface="Calibri" pitchFamily="34" charset="0"/>
              </a:endParaRPr>
            </a:p>
          </p:txBody>
        </p:sp>
      </p:grp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 smtClean="0"/>
              <a:t>Hyponatremia</a:t>
            </a:r>
            <a:r>
              <a:rPr lang="en-US" altLang="ko-KR" dirty="0" smtClean="0"/>
              <a:t> in cirrhosis</a:t>
            </a:r>
            <a:endParaRPr lang="ko-KR" altLang="en-US" dirty="0"/>
          </a:p>
        </p:txBody>
      </p:sp>
      <p:sp>
        <p:nvSpPr>
          <p:cNvPr id="6" name="내용 개체 틀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Water retention </a:t>
            </a:r>
            <a:r>
              <a:rPr lang="en-US" altLang="ko-KR" dirty="0" smtClean="0">
                <a:sym typeface="SymbolPS"/>
              </a:rPr>
              <a:t></a:t>
            </a:r>
            <a:r>
              <a:rPr lang="en-US" altLang="ko-KR" dirty="0" smtClean="0"/>
              <a:t> </a:t>
            </a:r>
            <a:r>
              <a:rPr lang="en-US" altLang="ko-KR" dirty="0" err="1" smtClean="0"/>
              <a:t>dilutional</a:t>
            </a:r>
            <a:r>
              <a:rPr lang="en-US" altLang="ko-KR" dirty="0" smtClean="0"/>
              <a:t> </a:t>
            </a:r>
            <a:r>
              <a:rPr lang="en-US" altLang="ko-KR" dirty="0" err="1" smtClean="0"/>
              <a:t>hyponatremia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en-US" altLang="ko-KR" dirty="0" smtClean="0"/>
              <a:t>Diuretics</a:t>
            </a:r>
          </a:p>
          <a:p>
            <a:pPr lvl="1"/>
            <a:r>
              <a:rPr lang="en-US" altLang="ko-KR" dirty="0" smtClean="0">
                <a:latin typeface="바탕"/>
                <a:ea typeface="바탕"/>
              </a:rPr>
              <a:t>↓</a:t>
            </a:r>
            <a:r>
              <a:rPr lang="en-US" altLang="ko-KR" dirty="0" smtClean="0"/>
              <a:t>Tissue perfusion </a:t>
            </a:r>
            <a:r>
              <a:rPr lang="en-US" altLang="ko-KR" dirty="0" smtClean="0">
                <a:sym typeface="SymbolPS"/>
              </a:rPr>
              <a:t></a:t>
            </a:r>
            <a:r>
              <a:rPr lang="en-US" altLang="ko-KR" dirty="0" smtClean="0">
                <a:ea typeface="바탕"/>
              </a:rPr>
              <a:t> impairing free water excretion</a:t>
            </a:r>
          </a:p>
          <a:p>
            <a:pPr lvl="1"/>
            <a:r>
              <a:rPr lang="en-US" altLang="ko-KR" dirty="0" smtClean="0">
                <a:ea typeface="바탕"/>
              </a:rPr>
              <a:t>Most likely occur with rapid fluid removal in patients with </a:t>
            </a:r>
            <a:r>
              <a:rPr lang="en-US" altLang="ko-KR" dirty="0" err="1" smtClean="0">
                <a:ea typeface="바탕"/>
              </a:rPr>
              <a:t>ascites</a:t>
            </a:r>
            <a:r>
              <a:rPr lang="en-US" altLang="ko-KR" dirty="0" smtClean="0">
                <a:ea typeface="바탕"/>
              </a:rPr>
              <a:t> and no peripheral edema</a:t>
            </a:r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Contents</a:t>
            </a:r>
            <a:endParaRPr lang="ko-KR" altLang="en-US" dirty="0"/>
          </a:p>
        </p:txBody>
      </p:sp>
      <p:sp>
        <p:nvSpPr>
          <p:cNvPr id="5" name="내용 개체 틀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altLang="ko-KR" dirty="0" smtClean="0"/>
              <a:t>Pathophysiology</a:t>
            </a:r>
          </a:p>
          <a:p>
            <a:pPr lvl="1"/>
            <a:r>
              <a:rPr lang="en-US" altLang="ko-KR" dirty="0" smtClean="0"/>
              <a:t>Vasodilatation and </a:t>
            </a:r>
            <a:r>
              <a:rPr lang="en-US" altLang="ko-KR" dirty="0" err="1" smtClean="0"/>
              <a:t>hyperdynamic</a:t>
            </a:r>
            <a:r>
              <a:rPr lang="en-US" altLang="ko-KR" dirty="0" smtClean="0"/>
              <a:t> circulation</a:t>
            </a:r>
          </a:p>
          <a:p>
            <a:pPr lvl="1"/>
            <a:r>
              <a:rPr lang="en-US" altLang="ko-KR" dirty="0" smtClean="0"/>
              <a:t>Impaired response to vasoconstrictors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Clinical disorders</a:t>
            </a:r>
          </a:p>
          <a:p>
            <a:pPr lvl="1"/>
            <a:r>
              <a:rPr lang="en-US" altLang="ko-KR" dirty="0" smtClean="0"/>
              <a:t>Hyponatremia</a:t>
            </a:r>
          </a:p>
          <a:p>
            <a:pPr lvl="1"/>
            <a:r>
              <a:rPr lang="en-US" altLang="ko-KR" dirty="0" smtClean="0"/>
              <a:t>Ascites</a:t>
            </a:r>
          </a:p>
          <a:p>
            <a:pPr lvl="1"/>
            <a:r>
              <a:rPr lang="en-US" altLang="ko-KR" dirty="0" smtClean="0"/>
              <a:t>Hepatorenal syndrome (HRS)</a:t>
            </a:r>
            <a:endParaRPr lang="ko-KR" altLang="en-US" dirty="0"/>
          </a:p>
        </p:txBody>
      </p:sp>
      <p:sp>
        <p:nvSpPr>
          <p:cNvPr id="6" name="내용 개체 틀 5"/>
          <p:cNvSpPr>
            <a:spLocks noGrp="1"/>
          </p:cNvSpPr>
          <p:nvPr>
            <p:ph sz="half" idx="2"/>
          </p:nvPr>
        </p:nvSpPr>
        <p:spPr>
          <a:xfrm>
            <a:off x="4648200" y="2000240"/>
            <a:ext cx="4281518" cy="4714908"/>
          </a:xfrm>
        </p:spPr>
        <p:txBody>
          <a:bodyPr/>
          <a:lstStyle/>
          <a:p>
            <a:r>
              <a:rPr lang="en-US" altLang="ko-KR" dirty="0" smtClean="0"/>
              <a:t>Management of hyponatremia</a:t>
            </a:r>
          </a:p>
          <a:p>
            <a:pPr lvl="1"/>
            <a:r>
              <a:rPr lang="en-US" altLang="ko-KR" dirty="0" smtClean="0"/>
              <a:t>V</a:t>
            </a:r>
            <a:r>
              <a:rPr lang="en-US" altLang="ko-KR" baseline="-25000" dirty="0" smtClean="0"/>
              <a:t>2</a:t>
            </a:r>
            <a:r>
              <a:rPr lang="en-US" altLang="ko-KR" dirty="0" smtClean="0"/>
              <a:t> receptor antagonist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Management of HRS</a:t>
            </a:r>
          </a:p>
          <a:p>
            <a:pPr lvl="1"/>
            <a:r>
              <a:rPr lang="en-US" altLang="ko-KR" dirty="0" smtClean="0"/>
              <a:t>Vasoconstrictors</a:t>
            </a:r>
          </a:p>
          <a:p>
            <a:pPr lvl="1"/>
            <a:r>
              <a:rPr lang="en-US" altLang="ko-KR" dirty="0" smtClean="0"/>
              <a:t>Other agents</a:t>
            </a:r>
          </a:p>
          <a:p>
            <a:pPr lvl="1"/>
            <a:r>
              <a:rPr lang="en-US" altLang="ko-KR" dirty="0" smtClean="0"/>
              <a:t>TIPS and </a:t>
            </a:r>
            <a:r>
              <a:rPr lang="en-US" altLang="ko-KR" dirty="0" err="1" smtClean="0"/>
              <a:t>peritoneovenous</a:t>
            </a:r>
            <a:r>
              <a:rPr lang="en-US" altLang="ko-KR" dirty="0" smtClean="0"/>
              <a:t> shunt</a:t>
            </a:r>
          </a:p>
          <a:p>
            <a:pPr lvl="1"/>
            <a:r>
              <a:rPr lang="en-US" altLang="ko-KR" dirty="0" smtClean="0"/>
              <a:t>Renal replacement therapies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Prevention</a:t>
            </a:r>
          </a:p>
          <a:p>
            <a:pPr lvl="1"/>
            <a:r>
              <a:rPr lang="en-US" altLang="ko-KR" dirty="0" smtClean="0"/>
              <a:t>Albumin infusion</a:t>
            </a:r>
          </a:p>
          <a:p>
            <a:pPr lvl="1"/>
            <a:r>
              <a:rPr lang="en-US" altLang="ko-KR" dirty="0" err="1" smtClean="0"/>
              <a:t>Norfloxacin</a:t>
            </a:r>
            <a:endParaRPr lang="en-US" altLang="ko-KR" dirty="0" smtClean="0"/>
          </a:p>
          <a:p>
            <a:endParaRPr lang="ko-KR" alt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 smtClean="0"/>
              <a:t>Hyponatremia</a:t>
            </a:r>
            <a:r>
              <a:rPr lang="en-US" altLang="ko-KR" dirty="0" smtClean="0"/>
              <a:t> in cirrhosis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altLang="ko-KR" sz="2800" dirty="0" smtClean="0"/>
              <a:t>Prevalence</a:t>
            </a:r>
          </a:p>
          <a:p>
            <a:pPr lvl="1"/>
            <a:r>
              <a:rPr lang="en-US" altLang="ko-KR" sz="2400" dirty="0" smtClean="0"/>
              <a:t>&lt; 135 </a:t>
            </a:r>
            <a:r>
              <a:rPr lang="en-US" altLang="ko-KR" sz="2400" dirty="0" err="1" smtClean="0"/>
              <a:t>mmol</a:t>
            </a:r>
            <a:r>
              <a:rPr lang="en-US" altLang="ko-KR" sz="2400" dirty="0" smtClean="0"/>
              <a:t>/L: 50%</a:t>
            </a:r>
          </a:p>
          <a:p>
            <a:pPr lvl="1"/>
            <a:r>
              <a:rPr lang="en-US" altLang="ko-KR" sz="2400" dirty="0" smtClean="0"/>
              <a:t>&lt; 130 </a:t>
            </a:r>
            <a:r>
              <a:rPr lang="en-US" altLang="ko-KR" sz="2400" dirty="0" err="1" smtClean="0"/>
              <a:t>mmol</a:t>
            </a:r>
            <a:r>
              <a:rPr lang="en-US" altLang="ko-KR" sz="2400" dirty="0" smtClean="0"/>
              <a:t>/L : 22%</a:t>
            </a:r>
          </a:p>
          <a:p>
            <a:pPr lvl="1"/>
            <a:r>
              <a:rPr lang="en-US" altLang="ko-KR" sz="2400" dirty="0" smtClean="0"/>
              <a:t>&lt; 125 </a:t>
            </a:r>
            <a:r>
              <a:rPr lang="en-US" altLang="ko-KR" sz="2400" dirty="0" err="1" smtClean="0"/>
              <a:t>mmol</a:t>
            </a:r>
            <a:r>
              <a:rPr lang="en-US" altLang="ko-KR" sz="2400" dirty="0" smtClean="0"/>
              <a:t>/L : 6%</a:t>
            </a:r>
          </a:p>
          <a:p>
            <a:pPr lvl="1"/>
            <a:r>
              <a:rPr lang="en-US" altLang="ko-KR" sz="2400" dirty="0" smtClean="0"/>
              <a:t>&lt; 120 </a:t>
            </a:r>
            <a:r>
              <a:rPr lang="en-US" altLang="ko-KR" sz="2400" dirty="0" err="1" smtClean="0"/>
              <a:t>mmol</a:t>
            </a:r>
            <a:r>
              <a:rPr lang="en-US" altLang="ko-KR" sz="2400" dirty="0" smtClean="0"/>
              <a:t>/L : 1%</a:t>
            </a:r>
            <a:endParaRPr lang="ko-KR" altLang="en-US" sz="2400" dirty="0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altLang="ko-KR" sz="2800" dirty="0" smtClean="0"/>
              <a:t>Associated in a graded fashion with:</a:t>
            </a:r>
          </a:p>
          <a:p>
            <a:pPr lvl="1"/>
            <a:r>
              <a:rPr lang="en-US" altLang="ko-KR" sz="2400" dirty="0" smtClean="0"/>
              <a:t>Severe </a:t>
            </a:r>
            <a:r>
              <a:rPr lang="en-US" altLang="ko-KR" sz="2400" dirty="0" err="1" smtClean="0"/>
              <a:t>ascites</a:t>
            </a:r>
            <a:endParaRPr lang="en-US" altLang="ko-KR" sz="2400" dirty="0" smtClean="0"/>
          </a:p>
          <a:p>
            <a:pPr lvl="1"/>
            <a:r>
              <a:rPr lang="en-US" altLang="ko-KR" sz="2400" dirty="0" smtClean="0"/>
              <a:t>Impaired renal function</a:t>
            </a:r>
          </a:p>
          <a:p>
            <a:pPr lvl="1"/>
            <a:r>
              <a:rPr lang="en-US" altLang="ko-KR" sz="2400" dirty="0" smtClean="0"/>
              <a:t>Hepatic encephalopathy</a:t>
            </a:r>
          </a:p>
          <a:p>
            <a:pPr lvl="1"/>
            <a:r>
              <a:rPr lang="en-US" altLang="ko-KR" sz="2400" dirty="0" smtClean="0"/>
              <a:t>Spontaneous bacterial peritonitis</a:t>
            </a:r>
          </a:p>
          <a:p>
            <a:pPr lvl="1"/>
            <a:r>
              <a:rPr lang="en-US" altLang="ko-KR" sz="2400" dirty="0" err="1" smtClean="0"/>
              <a:t>Hepatorenal</a:t>
            </a:r>
            <a:r>
              <a:rPr lang="en-US" altLang="ko-KR" sz="2400" dirty="0" smtClean="0"/>
              <a:t> syndrome</a:t>
            </a:r>
            <a:endParaRPr lang="ko-KR" altLang="en-US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1" y="4500570"/>
            <a:ext cx="4643470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286380" y="6357958"/>
            <a:ext cx="3690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pc="-50" dirty="0" err="1" smtClean="0">
                <a:latin typeface="Calibri" pitchFamily="34" charset="0"/>
              </a:rPr>
              <a:t>Angeli</a:t>
            </a:r>
            <a:r>
              <a:rPr lang="en-US" altLang="ko-KR" spc="-50" dirty="0" smtClean="0">
                <a:latin typeface="Calibri" pitchFamily="34" charset="0"/>
              </a:rPr>
              <a:t> P et al. </a:t>
            </a:r>
            <a:r>
              <a:rPr lang="en-US" altLang="ko-KR" spc="-50" dirty="0" err="1" smtClean="0">
                <a:latin typeface="Calibri" pitchFamily="34" charset="0"/>
              </a:rPr>
              <a:t>Hepatology</a:t>
            </a:r>
            <a:r>
              <a:rPr lang="en-US" altLang="ko-KR" spc="-50" dirty="0" smtClean="0">
                <a:latin typeface="Calibri" pitchFamily="34" charset="0"/>
              </a:rPr>
              <a:t> 44:1535-1542</a:t>
            </a:r>
            <a:endParaRPr lang="ko-KR" altLang="en-US" spc="-5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Contents</a:t>
            </a:r>
            <a:endParaRPr lang="ko-KR" altLang="en-US" dirty="0"/>
          </a:p>
        </p:txBody>
      </p:sp>
      <p:sp>
        <p:nvSpPr>
          <p:cNvPr id="5" name="내용 개체 틀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altLang="ko-KR" dirty="0" smtClean="0">
                <a:solidFill>
                  <a:schemeClr val="bg2"/>
                </a:solidFill>
              </a:rPr>
              <a:t>Pathophysiology</a:t>
            </a:r>
          </a:p>
          <a:p>
            <a:pPr lvl="1"/>
            <a:r>
              <a:rPr lang="en-US" altLang="ko-KR" dirty="0" smtClean="0">
                <a:solidFill>
                  <a:schemeClr val="bg2"/>
                </a:solidFill>
              </a:rPr>
              <a:t>Vasodilatation and </a:t>
            </a:r>
            <a:r>
              <a:rPr lang="en-US" altLang="ko-KR" dirty="0" err="1" smtClean="0">
                <a:solidFill>
                  <a:schemeClr val="bg2"/>
                </a:solidFill>
              </a:rPr>
              <a:t>hyperdynamic</a:t>
            </a:r>
            <a:r>
              <a:rPr lang="en-US" altLang="ko-KR" dirty="0" smtClean="0">
                <a:solidFill>
                  <a:schemeClr val="bg2"/>
                </a:solidFill>
              </a:rPr>
              <a:t> circulation</a:t>
            </a:r>
          </a:p>
          <a:p>
            <a:pPr lvl="1"/>
            <a:r>
              <a:rPr lang="en-US" altLang="ko-KR" dirty="0" smtClean="0">
                <a:solidFill>
                  <a:schemeClr val="bg2"/>
                </a:solidFill>
              </a:rPr>
              <a:t>Impaired response to vasoconstrictors</a:t>
            </a:r>
          </a:p>
          <a:p>
            <a:endParaRPr lang="en-US" altLang="ko-KR" dirty="0" smtClean="0">
              <a:solidFill>
                <a:schemeClr val="bg2"/>
              </a:solidFill>
            </a:endParaRPr>
          </a:p>
          <a:p>
            <a:r>
              <a:rPr lang="en-US" altLang="ko-KR" dirty="0" smtClean="0"/>
              <a:t>Clinical disorders</a:t>
            </a:r>
          </a:p>
          <a:p>
            <a:pPr lvl="1"/>
            <a:r>
              <a:rPr lang="en-US" altLang="ko-KR" dirty="0" smtClean="0">
                <a:solidFill>
                  <a:schemeClr val="bg2"/>
                </a:solidFill>
              </a:rPr>
              <a:t>Hyponatremia</a:t>
            </a:r>
          </a:p>
          <a:p>
            <a:pPr lvl="1"/>
            <a:r>
              <a:rPr lang="en-US" altLang="ko-KR" dirty="0" smtClean="0">
                <a:solidFill>
                  <a:schemeClr val="bg2"/>
                </a:solidFill>
              </a:rPr>
              <a:t>Ascites</a:t>
            </a:r>
          </a:p>
          <a:p>
            <a:pPr lvl="1"/>
            <a:r>
              <a:rPr lang="en-US" altLang="ko-KR" dirty="0" smtClean="0"/>
              <a:t>Hepatorenal syndrome (HRS)</a:t>
            </a:r>
            <a:endParaRPr lang="ko-KR" altLang="en-US" dirty="0"/>
          </a:p>
        </p:txBody>
      </p:sp>
      <p:sp>
        <p:nvSpPr>
          <p:cNvPr id="6" name="내용 개체 틀 5"/>
          <p:cNvSpPr>
            <a:spLocks noGrp="1"/>
          </p:cNvSpPr>
          <p:nvPr>
            <p:ph sz="half" idx="2"/>
          </p:nvPr>
        </p:nvSpPr>
        <p:spPr>
          <a:xfrm>
            <a:off x="4648200" y="2000240"/>
            <a:ext cx="4281518" cy="4714908"/>
          </a:xfrm>
        </p:spPr>
        <p:txBody>
          <a:bodyPr/>
          <a:lstStyle/>
          <a:p>
            <a:r>
              <a:rPr lang="en-US" altLang="ko-KR" dirty="0" smtClean="0">
                <a:solidFill>
                  <a:schemeClr val="bg2"/>
                </a:solidFill>
              </a:rPr>
              <a:t>Management of hyponatremia</a:t>
            </a:r>
          </a:p>
          <a:p>
            <a:pPr lvl="1"/>
            <a:r>
              <a:rPr lang="en-US" altLang="ko-KR" dirty="0" smtClean="0">
                <a:solidFill>
                  <a:schemeClr val="bg2"/>
                </a:solidFill>
              </a:rPr>
              <a:t>V</a:t>
            </a:r>
            <a:r>
              <a:rPr lang="en-US" altLang="ko-KR" baseline="-25000" dirty="0" smtClean="0">
                <a:solidFill>
                  <a:schemeClr val="bg2"/>
                </a:solidFill>
              </a:rPr>
              <a:t>2</a:t>
            </a:r>
            <a:r>
              <a:rPr lang="en-US" altLang="ko-KR" dirty="0" smtClean="0">
                <a:solidFill>
                  <a:schemeClr val="bg2"/>
                </a:solidFill>
              </a:rPr>
              <a:t> receptor antagonist</a:t>
            </a:r>
          </a:p>
          <a:p>
            <a:endParaRPr lang="en-US" altLang="ko-KR" dirty="0" smtClean="0">
              <a:solidFill>
                <a:schemeClr val="bg2"/>
              </a:solidFill>
            </a:endParaRPr>
          </a:p>
          <a:p>
            <a:r>
              <a:rPr lang="en-US" altLang="ko-KR" dirty="0" smtClean="0">
                <a:solidFill>
                  <a:schemeClr val="bg2"/>
                </a:solidFill>
              </a:rPr>
              <a:t>Management of HRS</a:t>
            </a:r>
          </a:p>
          <a:p>
            <a:pPr lvl="1"/>
            <a:r>
              <a:rPr lang="en-US" altLang="ko-KR" dirty="0" smtClean="0">
                <a:solidFill>
                  <a:schemeClr val="bg2"/>
                </a:solidFill>
              </a:rPr>
              <a:t>Vasoconstrictors</a:t>
            </a:r>
          </a:p>
          <a:p>
            <a:pPr lvl="1"/>
            <a:r>
              <a:rPr lang="en-US" altLang="ko-KR" dirty="0" smtClean="0">
                <a:solidFill>
                  <a:schemeClr val="bg2"/>
                </a:solidFill>
              </a:rPr>
              <a:t>Other agents</a:t>
            </a:r>
          </a:p>
          <a:p>
            <a:pPr lvl="1"/>
            <a:r>
              <a:rPr lang="en-US" altLang="ko-KR" dirty="0" smtClean="0">
                <a:solidFill>
                  <a:schemeClr val="bg2"/>
                </a:solidFill>
              </a:rPr>
              <a:t>TIPS and </a:t>
            </a:r>
            <a:r>
              <a:rPr lang="en-US" altLang="ko-KR" dirty="0" err="1" smtClean="0">
                <a:solidFill>
                  <a:schemeClr val="bg2"/>
                </a:solidFill>
              </a:rPr>
              <a:t>peritoneovenous</a:t>
            </a:r>
            <a:r>
              <a:rPr lang="en-US" altLang="ko-KR" dirty="0" smtClean="0">
                <a:solidFill>
                  <a:schemeClr val="bg2"/>
                </a:solidFill>
              </a:rPr>
              <a:t> shunt</a:t>
            </a:r>
          </a:p>
          <a:p>
            <a:pPr lvl="1"/>
            <a:r>
              <a:rPr lang="en-US" altLang="ko-KR" dirty="0" smtClean="0">
                <a:solidFill>
                  <a:schemeClr val="bg2"/>
                </a:solidFill>
              </a:rPr>
              <a:t>Renal replacement therapies</a:t>
            </a:r>
          </a:p>
          <a:p>
            <a:endParaRPr lang="en-US" altLang="ko-KR" dirty="0" smtClean="0">
              <a:solidFill>
                <a:schemeClr val="bg2"/>
              </a:solidFill>
            </a:endParaRPr>
          </a:p>
          <a:p>
            <a:r>
              <a:rPr lang="en-US" altLang="ko-KR" dirty="0" smtClean="0">
                <a:solidFill>
                  <a:schemeClr val="bg2"/>
                </a:solidFill>
              </a:rPr>
              <a:t>Prevention</a:t>
            </a:r>
          </a:p>
          <a:p>
            <a:pPr lvl="1"/>
            <a:r>
              <a:rPr lang="en-US" altLang="ko-KR" dirty="0" smtClean="0">
                <a:solidFill>
                  <a:schemeClr val="bg2"/>
                </a:solidFill>
              </a:rPr>
              <a:t>Albumin infusion</a:t>
            </a:r>
          </a:p>
          <a:p>
            <a:pPr lvl="1"/>
            <a:r>
              <a:rPr lang="en-US" altLang="ko-KR" dirty="0" err="1" smtClean="0">
                <a:solidFill>
                  <a:schemeClr val="bg2"/>
                </a:solidFill>
              </a:rPr>
              <a:t>Norfloxacin</a:t>
            </a:r>
            <a:endParaRPr lang="en-US" altLang="ko-KR" dirty="0" smtClean="0">
              <a:solidFill>
                <a:schemeClr val="bg2"/>
              </a:solidFill>
            </a:endParaRPr>
          </a:p>
          <a:p>
            <a:endParaRPr lang="ko-KR" alt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sz="4900" dirty="0" err="1" smtClean="0"/>
              <a:t>Hepatorenal</a:t>
            </a:r>
            <a:r>
              <a:rPr lang="en-US" altLang="ko-KR" sz="4900" dirty="0" smtClean="0"/>
              <a:t> syndrome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sz="2700" dirty="0" smtClean="0"/>
              <a:t>Definition: the original concepts in 1994</a:t>
            </a:r>
            <a:endParaRPr lang="ko-KR" altLang="en-US" sz="2700" dirty="0"/>
          </a:p>
        </p:txBody>
      </p:sp>
      <p:sp>
        <p:nvSpPr>
          <p:cNvPr id="5" name="내용 개체 틀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Renal failure in HRS is functional and caused by marked </a:t>
            </a:r>
            <a:r>
              <a:rPr lang="en-US" altLang="ko-KR" dirty="0" err="1" smtClean="0"/>
              <a:t>intrarenal</a:t>
            </a:r>
            <a:r>
              <a:rPr lang="en-US" altLang="ko-KR" dirty="0" smtClean="0"/>
              <a:t> vasoconstriction.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HRS occurs in patients with systemic circulatory dysfunction caused by </a:t>
            </a:r>
            <a:r>
              <a:rPr lang="en-US" altLang="ko-KR" dirty="0" err="1" smtClean="0"/>
              <a:t>extrarenal</a:t>
            </a:r>
            <a:r>
              <a:rPr lang="en-US" altLang="ko-KR" dirty="0" smtClean="0"/>
              <a:t> vasodilatation.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Plasma volume expansion does not improve renal failure.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286380" y="6357958"/>
            <a:ext cx="35329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pc="-50" dirty="0" smtClean="0">
                <a:latin typeface="Calibri" pitchFamily="34" charset="0"/>
              </a:rPr>
              <a:t>Arroyo V et al. </a:t>
            </a:r>
            <a:r>
              <a:rPr lang="en-US" altLang="ko-KR" spc="-50" dirty="0" err="1" smtClean="0">
                <a:latin typeface="Calibri" pitchFamily="34" charset="0"/>
              </a:rPr>
              <a:t>Hepatology</a:t>
            </a:r>
            <a:r>
              <a:rPr lang="en-US" altLang="ko-KR" spc="-50" dirty="0" smtClean="0">
                <a:latin typeface="Calibri" pitchFamily="34" charset="0"/>
              </a:rPr>
              <a:t> 23:165-176</a:t>
            </a:r>
            <a:endParaRPr lang="ko-KR" altLang="en-US" spc="-50" dirty="0">
              <a:latin typeface="Calibri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sz="4900" dirty="0" err="1" smtClean="0"/>
              <a:t>Hepatorenal</a:t>
            </a:r>
            <a:r>
              <a:rPr lang="en-US" altLang="ko-KR" sz="4900" dirty="0" smtClean="0"/>
              <a:t> syndrome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sz="2700" dirty="0" smtClean="0"/>
              <a:t>Diagnostic criteria (1994)</a:t>
            </a:r>
            <a:endParaRPr lang="ko-KR" altLang="en-US" sz="2700" dirty="0"/>
          </a:p>
        </p:txBody>
      </p:sp>
      <p:sp>
        <p:nvSpPr>
          <p:cNvPr id="10" name="내용 개체 틀 9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endParaRPr lang="ko-KR" altLang="en-US"/>
          </a:p>
        </p:txBody>
      </p:sp>
      <p:sp>
        <p:nvSpPr>
          <p:cNvPr id="11" name="내용 개체 틀 10"/>
          <p:cNvSpPr>
            <a:spLocks noGrp="1"/>
          </p:cNvSpPr>
          <p:nvPr>
            <p:ph sz="half" idx="2"/>
          </p:nvPr>
        </p:nvSpPr>
        <p:spPr>
          <a:xfrm>
            <a:off x="4929190" y="2000240"/>
            <a:ext cx="4038600" cy="4286280"/>
          </a:xfrm>
        </p:spPr>
        <p:txBody>
          <a:bodyPr>
            <a:normAutofit fontScale="92500"/>
          </a:bodyPr>
          <a:lstStyle/>
          <a:p>
            <a:r>
              <a:rPr lang="en-US" altLang="ko-KR" dirty="0" smtClean="0"/>
              <a:t>Renal failure in HRS is functional and caused by marked </a:t>
            </a:r>
            <a:r>
              <a:rPr lang="en-US" altLang="ko-KR" dirty="0" err="1" smtClean="0"/>
              <a:t>intrarenal</a:t>
            </a:r>
            <a:r>
              <a:rPr lang="en-US" altLang="ko-KR" dirty="0" smtClean="0"/>
              <a:t> vasoconstriction.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HRS occurs in patients with systemic circulatory dysfunction caused by </a:t>
            </a:r>
            <a:r>
              <a:rPr lang="en-US" altLang="ko-KR" dirty="0" err="1" smtClean="0"/>
              <a:t>extrarenal</a:t>
            </a:r>
            <a:r>
              <a:rPr lang="en-US" altLang="ko-KR" dirty="0" smtClean="0"/>
              <a:t> vasodilatation.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Plasma volume expansion does not improve renal failure.</a:t>
            </a:r>
            <a:endParaRPr lang="ko-KR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928802"/>
            <a:ext cx="421005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5286380" y="6357958"/>
            <a:ext cx="35329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pc="-50" dirty="0" smtClean="0">
                <a:latin typeface="Calibri" pitchFamily="34" charset="0"/>
              </a:rPr>
              <a:t>Arroyo V et al. </a:t>
            </a:r>
            <a:r>
              <a:rPr lang="en-US" altLang="ko-KR" spc="-50" dirty="0" err="1" smtClean="0">
                <a:latin typeface="Calibri" pitchFamily="34" charset="0"/>
              </a:rPr>
              <a:t>Hepatology</a:t>
            </a:r>
            <a:r>
              <a:rPr lang="en-US" altLang="ko-KR" spc="-50" dirty="0" smtClean="0">
                <a:latin typeface="Calibri" pitchFamily="34" charset="0"/>
              </a:rPr>
              <a:t> 23:165-176</a:t>
            </a:r>
            <a:endParaRPr lang="ko-KR" altLang="en-US" spc="-50" dirty="0">
              <a:latin typeface="Calibri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sz="4900" dirty="0" err="1" smtClean="0"/>
              <a:t>Hepatorenal</a:t>
            </a:r>
            <a:r>
              <a:rPr lang="en-US" altLang="ko-KR" sz="4900" dirty="0" smtClean="0"/>
              <a:t> syndrome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sz="2700" dirty="0" smtClean="0"/>
              <a:t>Definition</a:t>
            </a:r>
            <a:endParaRPr lang="ko-KR" altLang="en-US" sz="2700" dirty="0"/>
          </a:p>
        </p:txBody>
      </p:sp>
      <p:sp>
        <p:nvSpPr>
          <p:cNvPr id="4" name="내용 개체 틀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Type 1 HRS</a:t>
            </a:r>
          </a:p>
          <a:p>
            <a:pPr lvl="1"/>
            <a:r>
              <a:rPr lang="en-US" altLang="ko-KR" dirty="0" smtClean="0"/>
              <a:t>Rapid progressive renal failure defined by doubling of the initial serum Cr to a level greater than 2.5 mg/</a:t>
            </a:r>
            <a:r>
              <a:rPr lang="en-US" altLang="ko-KR" dirty="0" err="1" smtClean="0"/>
              <a:t>dL</a:t>
            </a:r>
            <a:r>
              <a:rPr lang="en-US" altLang="ko-KR" dirty="0" smtClean="0"/>
              <a:t> in less than 2 weeks.</a:t>
            </a:r>
          </a:p>
          <a:p>
            <a:pPr lvl="1"/>
            <a:endParaRPr lang="en-US" altLang="ko-KR" dirty="0" smtClean="0"/>
          </a:p>
          <a:p>
            <a:r>
              <a:rPr lang="en-US" altLang="ko-KR" dirty="0" smtClean="0"/>
              <a:t>Type 2 HRS</a:t>
            </a:r>
          </a:p>
          <a:p>
            <a:pPr lvl="1"/>
            <a:r>
              <a:rPr lang="en-US" altLang="ko-KR" dirty="0" smtClean="0"/>
              <a:t>Moderate renal failure (serum Cr from 1.5 to 2.5 mg/</a:t>
            </a:r>
            <a:r>
              <a:rPr lang="en-US" altLang="ko-KR" dirty="0" err="1" smtClean="0"/>
              <a:t>dL</a:t>
            </a:r>
            <a:r>
              <a:rPr lang="en-US" altLang="ko-KR" dirty="0" smtClean="0"/>
              <a:t>), with a steady or slowly progressive course.</a:t>
            </a:r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286380" y="6357958"/>
            <a:ext cx="3610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pc="-50" dirty="0" smtClean="0">
                <a:latin typeface="Calibri" pitchFamily="34" charset="0"/>
              </a:rPr>
              <a:t>Salerno F et al. Gut 2008;56:1310-1318</a:t>
            </a:r>
            <a:endParaRPr lang="ko-KR" altLang="en-US" spc="-50" dirty="0">
              <a:latin typeface="Calibri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sz="4900" dirty="0" err="1" smtClean="0"/>
              <a:t>Hepatorenal</a:t>
            </a:r>
            <a:r>
              <a:rPr lang="en-US" altLang="ko-KR" sz="4900" dirty="0" smtClean="0"/>
              <a:t> syndrome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sz="2700" dirty="0" smtClean="0"/>
              <a:t>New concepts (2007)</a:t>
            </a:r>
            <a:endParaRPr lang="ko-KR" altLang="en-US" sz="27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ko-KR" dirty="0" smtClean="0">
                <a:solidFill>
                  <a:srgbClr val="C00000"/>
                </a:solidFill>
              </a:rPr>
              <a:t>Extra-renal arterial vasodilatation </a:t>
            </a:r>
            <a:r>
              <a:rPr lang="en-US" altLang="ko-KR" dirty="0" smtClean="0"/>
              <a:t>occurs mainly in the </a:t>
            </a:r>
            <a:r>
              <a:rPr lang="en-US" altLang="ko-KR" dirty="0" err="1" smtClean="0"/>
              <a:t>splanchnic</a:t>
            </a:r>
            <a:r>
              <a:rPr lang="en-US" altLang="ko-KR" dirty="0" smtClean="0"/>
              <a:t> vascular bed.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Cardiac output in patients with HRS is insufficient for the patient’s needs.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The most common trigger for the development of type-1 HRS is bacterial infection, mainly </a:t>
            </a:r>
            <a:r>
              <a:rPr lang="en-US" altLang="ko-KR" dirty="0" smtClean="0">
                <a:solidFill>
                  <a:srgbClr val="C00000"/>
                </a:solidFill>
              </a:rPr>
              <a:t>spontaneous bacterial peritonitis (SBP)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r>
              <a:rPr lang="en-US" altLang="ko-KR" dirty="0" smtClean="0">
                <a:solidFill>
                  <a:srgbClr val="C00000"/>
                </a:solidFill>
              </a:rPr>
              <a:t>Renal function can be improved by medical treatment  and is associated with improved survival.</a:t>
            </a:r>
            <a:endParaRPr lang="ko-KR" altLang="en-US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86380" y="6357958"/>
            <a:ext cx="3610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pc="-50" dirty="0" smtClean="0">
                <a:latin typeface="Calibri" pitchFamily="34" charset="0"/>
              </a:rPr>
              <a:t>Salerno F et al. Gut 2008;56:1310-1318</a:t>
            </a:r>
            <a:endParaRPr lang="ko-KR" altLang="en-US" spc="-50" dirty="0">
              <a:latin typeface="Calibri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sz="4900" dirty="0" err="1" smtClean="0"/>
              <a:t>Hepatorenal</a:t>
            </a:r>
            <a:r>
              <a:rPr lang="en-US" altLang="ko-KR" sz="4900" dirty="0" smtClean="0"/>
              <a:t> syndrome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sz="2700" dirty="0" smtClean="0"/>
              <a:t>New diagnostic criteria (2007)</a:t>
            </a:r>
            <a:endParaRPr lang="ko-KR" altLang="en-US" sz="2700" dirty="0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Cirrhosis with </a:t>
            </a:r>
            <a:r>
              <a:rPr lang="en-US" altLang="ko-KR" dirty="0" err="1" smtClean="0"/>
              <a:t>ascites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en-US" altLang="ko-KR" dirty="0" smtClean="0"/>
              <a:t>Serum Cr &gt; 1.5 mg/</a:t>
            </a:r>
            <a:r>
              <a:rPr lang="en-US" altLang="ko-KR" dirty="0" err="1" smtClean="0"/>
              <a:t>dL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en-US" altLang="ko-KR" dirty="0" smtClean="0"/>
              <a:t>No improvement of serum Cr after at least 2 days with diuretic withdrawal and volume expansion with albumin</a:t>
            </a:r>
          </a:p>
          <a:p>
            <a:pPr lvl="1"/>
            <a:r>
              <a:rPr lang="en-US" altLang="ko-KR" dirty="0" smtClean="0"/>
              <a:t>Recommended dose of albumin :  1 g/kg of body weight per day up to a maximum of 100 g/day.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Absence of shock</a:t>
            </a:r>
          </a:p>
          <a:p>
            <a:r>
              <a:rPr lang="en-US" altLang="ko-KR" dirty="0" smtClean="0"/>
              <a:t>No current or recent treatment with </a:t>
            </a:r>
            <a:r>
              <a:rPr lang="en-US" altLang="ko-KR" dirty="0" err="1" smtClean="0"/>
              <a:t>nephrotoxic</a:t>
            </a:r>
            <a:r>
              <a:rPr lang="en-US" altLang="ko-KR" dirty="0" smtClean="0"/>
              <a:t> drugs</a:t>
            </a:r>
          </a:p>
          <a:p>
            <a:r>
              <a:rPr lang="en-US" altLang="ko-KR" dirty="0" smtClean="0"/>
              <a:t>Absence of </a:t>
            </a:r>
            <a:r>
              <a:rPr lang="en-US" altLang="ko-KR" dirty="0" err="1" smtClean="0"/>
              <a:t>parenchymal</a:t>
            </a:r>
            <a:r>
              <a:rPr lang="en-US" altLang="ko-KR" dirty="0" smtClean="0"/>
              <a:t> kidney disease</a:t>
            </a:r>
          </a:p>
          <a:p>
            <a:pPr lvl="1"/>
            <a:r>
              <a:rPr lang="en-US" altLang="ko-KR" dirty="0" err="1" smtClean="0"/>
              <a:t>Proteinuria</a:t>
            </a:r>
            <a:r>
              <a:rPr lang="en-US" altLang="ko-KR" dirty="0" smtClean="0"/>
              <a:t> &gt; 500 mg/day</a:t>
            </a:r>
          </a:p>
          <a:p>
            <a:pPr lvl="1"/>
            <a:r>
              <a:rPr lang="en-US" altLang="ko-KR" dirty="0" smtClean="0"/>
              <a:t>Microscopic </a:t>
            </a:r>
            <a:r>
              <a:rPr lang="en-US" altLang="ko-KR" dirty="0" err="1" smtClean="0"/>
              <a:t>hematuria</a:t>
            </a:r>
            <a:r>
              <a:rPr lang="en-US" altLang="ko-KR" dirty="0" smtClean="0"/>
              <a:t> (&gt;50 red blood cells per high power field) and/or </a:t>
            </a:r>
          </a:p>
          <a:p>
            <a:pPr lvl="1"/>
            <a:r>
              <a:rPr lang="en-US" altLang="ko-KR" dirty="0" smtClean="0"/>
              <a:t>Abnormal renal US</a:t>
            </a:r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286380" y="6357958"/>
            <a:ext cx="3610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pc="-50" dirty="0" smtClean="0">
                <a:latin typeface="Calibri" pitchFamily="34" charset="0"/>
              </a:rPr>
              <a:t>Salerno F et al. Gut 2008;56:1310-1318</a:t>
            </a:r>
            <a:endParaRPr lang="ko-KR" altLang="en-US" spc="-50" dirty="0">
              <a:latin typeface="Calibri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sz="4900" dirty="0" err="1" smtClean="0"/>
              <a:t>Hepatorenal</a:t>
            </a:r>
            <a:r>
              <a:rPr lang="en-US" altLang="ko-KR" sz="4900" dirty="0" smtClean="0"/>
              <a:t> syndrome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sz="2700" dirty="0" smtClean="0"/>
              <a:t>1994 vs. 2007</a:t>
            </a:r>
            <a:endParaRPr lang="ko-KR" altLang="en-US" sz="2700" dirty="0"/>
          </a:p>
        </p:txBody>
      </p:sp>
      <p:sp>
        <p:nvSpPr>
          <p:cNvPr id="6" name="내용 개체 틀 5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altLang="ko-KR" dirty="0" err="1" smtClean="0">
                <a:solidFill>
                  <a:srgbClr val="C00000"/>
                </a:solidFill>
              </a:rPr>
              <a:t>Ccr</a:t>
            </a:r>
            <a:r>
              <a:rPr lang="en-US" altLang="ko-KR" dirty="0" smtClean="0">
                <a:solidFill>
                  <a:srgbClr val="C00000"/>
                </a:solidFill>
              </a:rPr>
              <a:t> has been excluded. </a:t>
            </a:r>
          </a:p>
          <a:p>
            <a:pPr lvl="1"/>
            <a:r>
              <a:rPr lang="en-US" altLang="ko-KR" dirty="0" smtClean="0"/>
              <a:t>More complicated than S-Cr</a:t>
            </a:r>
          </a:p>
          <a:p>
            <a:pPr lvl="1"/>
            <a:r>
              <a:rPr lang="en-US" altLang="ko-KR" dirty="0" smtClean="0"/>
              <a:t>Does not increase the accuracy of renal function estimation</a:t>
            </a:r>
          </a:p>
          <a:p>
            <a:endParaRPr lang="en-US" altLang="ko-KR" dirty="0" smtClean="0"/>
          </a:p>
          <a:p>
            <a:r>
              <a:rPr lang="en-US" altLang="ko-KR" dirty="0" smtClean="0">
                <a:solidFill>
                  <a:srgbClr val="C00000"/>
                </a:solidFill>
              </a:rPr>
              <a:t>Renal failure in the setting of ongoing bacterial infection is now considered HRS. </a:t>
            </a:r>
          </a:p>
          <a:p>
            <a:pPr lvl="1"/>
            <a:r>
              <a:rPr lang="en-US" altLang="ko-KR" dirty="0" smtClean="0"/>
              <a:t>Treatment of HRS can be started without waiting for complete recovery from the infection. </a:t>
            </a:r>
          </a:p>
        </p:txBody>
      </p:sp>
      <p:sp>
        <p:nvSpPr>
          <p:cNvPr id="8" name="내용 개체 틀 7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Plasma volume expansion should be performed with </a:t>
            </a:r>
            <a:r>
              <a:rPr lang="en-US" altLang="ko-KR" dirty="0" smtClean="0">
                <a:solidFill>
                  <a:srgbClr val="C00000"/>
                </a:solidFill>
              </a:rPr>
              <a:t>albumin</a:t>
            </a:r>
            <a:r>
              <a:rPr lang="en-US" altLang="ko-KR" dirty="0" smtClean="0"/>
              <a:t> rather than saline. </a:t>
            </a:r>
          </a:p>
          <a:p>
            <a:endParaRPr lang="en-US" altLang="ko-KR" dirty="0" smtClean="0"/>
          </a:p>
          <a:p>
            <a:endParaRPr lang="en-US" altLang="ko-KR" dirty="0" smtClean="0"/>
          </a:p>
          <a:p>
            <a:r>
              <a:rPr lang="en-US" altLang="ko-KR" dirty="0" smtClean="0">
                <a:solidFill>
                  <a:srgbClr val="C00000"/>
                </a:solidFill>
              </a:rPr>
              <a:t>Minor diagnostic criteria have been removed </a:t>
            </a:r>
            <a:r>
              <a:rPr lang="en-US" altLang="ko-KR" dirty="0" smtClean="0"/>
              <a:t>as they are not essential.</a:t>
            </a:r>
            <a:endParaRPr lang="ko-KR" altLang="en-US" dirty="0" smtClean="0"/>
          </a:p>
          <a:p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286380" y="6357958"/>
            <a:ext cx="3610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pc="-50" dirty="0" smtClean="0">
                <a:latin typeface="Calibri" pitchFamily="34" charset="0"/>
              </a:rPr>
              <a:t>Salerno F et al. Gut 2008;56:1310-1318</a:t>
            </a:r>
            <a:endParaRPr lang="ko-KR" altLang="en-US" spc="-50" dirty="0">
              <a:latin typeface="Calibri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Contents</a:t>
            </a:r>
            <a:endParaRPr lang="ko-KR" altLang="en-US" dirty="0"/>
          </a:p>
        </p:txBody>
      </p:sp>
      <p:sp>
        <p:nvSpPr>
          <p:cNvPr id="5" name="내용 개체 틀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altLang="ko-KR" dirty="0" smtClean="0">
                <a:solidFill>
                  <a:schemeClr val="bg2"/>
                </a:solidFill>
              </a:rPr>
              <a:t>Pathophysiology</a:t>
            </a:r>
          </a:p>
          <a:p>
            <a:pPr lvl="1"/>
            <a:r>
              <a:rPr lang="en-US" altLang="ko-KR" dirty="0" smtClean="0">
                <a:solidFill>
                  <a:schemeClr val="bg2"/>
                </a:solidFill>
              </a:rPr>
              <a:t>Vasodilatation and </a:t>
            </a:r>
            <a:r>
              <a:rPr lang="en-US" altLang="ko-KR" dirty="0" err="1" smtClean="0">
                <a:solidFill>
                  <a:schemeClr val="bg2"/>
                </a:solidFill>
              </a:rPr>
              <a:t>hyperdynamic</a:t>
            </a:r>
            <a:r>
              <a:rPr lang="en-US" altLang="ko-KR" dirty="0" smtClean="0">
                <a:solidFill>
                  <a:schemeClr val="bg2"/>
                </a:solidFill>
              </a:rPr>
              <a:t> circulation</a:t>
            </a:r>
          </a:p>
          <a:p>
            <a:pPr lvl="1"/>
            <a:r>
              <a:rPr lang="en-US" altLang="ko-KR" dirty="0" smtClean="0">
                <a:solidFill>
                  <a:schemeClr val="bg2"/>
                </a:solidFill>
              </a:rPr>
              <a:t>Impaired response to vasoconstrictors</a:t>
            </a:r>
          </a:p>
          <a:p>
            <a:endParaRPr lang="en-US" altLang="ko-KR" dirty="0" smtClean="0">
              <a:solidFill>
                <a:schemeClr val="bg2"/>
              </a:solidFill>
            </a:endParaRPr>
          </a:p>
          <a:p>
            <a:r>
              <a:rPr lang="en-US" altLang="ko-KR" dirty="0" smtClean="0">
                <a:solidFill>
                  <a:schemeClr val="bg2"/>
                </a:solidFill>
              </a:rPr>
              <a:t>Clinical disorders</a:t>
            </a:r>
          </a:p>
          <a:p>
            <a:pPr lvl="1"/>
            <a:r>
              <a:rPr lang="en-US" altLang="ko-KR" dirty="0" smtClean="0">
                <a:solidFill>
                  <a:schemeClr val="bg2"/>
                </a:solidFill>
              </a:rPr>
              <a:t>Hyponatremia</a:t>
            </a:r>
          </a:p>
          <a:p>
            <a:pPr lvl="1"/>
            <a:r>
              <a:rPr lang="en-US" altLang="ko-KR" dirty="0" smtClean="0">
                <a:solidFill>
                  <a:schemeClr val="bg2"/>
                </a:solidFill>
              </a:rPr>
              <a:t>Ascites</a:t>
            </a:r>
          </a:p>
          <a:p>
            <a:pPr lvl="1"/>
            <a:r>
              <a:rPr lang="en-US" altLang="ko-KR" dirty="0" smtClean="0">
                <a:solidFill>
                  <a:schemeClr val="bg2"/>
                </a:solidFill>
              </a:rPr>
              <a:t>Hepatorenal syndrome (HRS)</a:t>
            </a:r>
            <a:endParaRPr lang="ko-KR" altLang="en-US" dirty="0">
              <a:solidFill>
                <a:schemeClr val="bg2"/>
              </a:solidFill>
            </a:endParaRPr>
          </a:p>
        </p:txBody>
      </p:sp>
      <p:sp>
        <p:nvSpPr>
          <p:cNvPr id="6" name="내용 개체 틀 5"/>
          <p:cNvSpPr>
            <a:spLocks noGrp="1"/>
          </p:cNvSpPr>
          <p:nvPr>
            <p:ph sz="half" idx="2"/>
          </p:nvPr>
        </p:nvSpPr>
        <p:spPr>
          <a:xfrm>
            <a:off x="4648200" y="2000240"/>
            <a:ext cx="4281518" cy="4714908"/>
          </a:xfrm>
        </p:spPr>
        <p:txBody>
          <a:bodyPr/>
          <a:lstStyle/>
          <a:p>
            <a:r>
              <a:rPr lang="en-US" altLang="ko-KR" dirty="0" smtClean="0"/>
              <a:t>Management of hyponatremia</a:t>
            </a:r>
          </a:p>
          <a:p>
            <a:pPr lvl="1"/>
            <a:r>
              <a:rPr lang="en-US" altLang="ko-KR" dirty="0" smtClean="0"/>
              <a:t>V</a:t>
            </a:r>
            <a:r>
              <a:rPr lang="en-US" altLang="ko-KR" baseline="-25000" dirty="0" smtClean="0"/>
              <a:t>2</a:t>
            </a:r>
            <a:r>
              <a:rPr lang="en-US" altLang="ko-KR" dirty="0" smtClean="0"/>
              <a:t> receptor antagonist</a:t>
            </a:r>
          </a:p>
          <a:p>
            <a:endParaRPr lang="en-US" altLang="ko-KR" dirty="0" smtClean="0">
              <a:solidFill>
                <a:schemeClr val="bg2"/>
              </a:solidFill>
            </a:endParaRPr>
          </a:p>
          <a:p>
            <a:r>
              <a:rPr lang="en-US" altLang="ko-KR" dirty="0" smtClean="0">
                <a:solidFill>
                  <a:schemeClr val="bg2"/>
                </a:solidFill>
              </a:rPr>
              <a:t>Management of HRS</a:t>
            </a:r>
          </a:p>
          <a:p>
            <a:pPr lvl="1"/>
            <a:r>
              <a:rPr lang="en-US" altLang="ko-KR" dirty="0" smtClean="0">
                <a:solidFill>
                  <a:schemeClr val="bg2"/>
                </a:solidFill>
              </a:rPr>
              <a:t>Vasoconstrictors</a:t>
            </a:r>
          </a:p>
          <a:p>
            <a:pPr lvl="1"/>
            <a:r>
              <a:rPr lang="en-US" altLang="ko-KR" dirty="0" smtClean="0">
                <a:solidFill>
                  <a:schemeClr val="bg2"/>
                </a:solidFill>
              </a:rPr>
              <a:t>Other agents</a:t>
            </a:r>
          </a:p>
          <a:p>
            <a:pPr lvl="1"/>
            <a:r>
              <a:rPr lang="en-US" altLang="ko-KR" dirty="0" smtClean="0">
                <a:solidFill>
                  <a:schemeClr val="bg2"/>
                </a:solidFill>
              </a:rPr>
              <a:t>TIPS and </a:t>
            </a:r>
            <a:r>
              <a:rPr lang="en-US" altLang="ko-KR" dirty="0" err="1" smtClean="0">
                <a:solidFill>
                  <a:schemeClr val="bg2"/>
                </a:solidFill>
              </a:rPr>
              <a:t>peritoneovenous</a:t>
            </a:r>
            <a:r>
              <a:rPr lang="en-US" altLang="ko-KR" dirty="0" smtClean="0">
                <a:solidFill>
                  <a:schemeClr val="bg2"/>
                </a:solidFill>
              </a:rPr>
              <a:t> shunt</a:t>
            </a:r>
          </a:p>
          <a:p>
            <a:pPr lvl="1"/>
            <a:r>
              <a:rPr lang="en-US" altLang="ko-KR" dirty="0" smtClean="0">
                <a:solidFill>
                  <a:schemeClr val="bg2"/>
                </a:solidFill>
              </a:rPr>
              <a:t>Renal replacement therapies</a:t>
            </a:r>
          </a:p>
          <a:p>
            <a:endParaRPr lang="en-US" altLang="ko-KR" dirty="0" smtClean="0">
              <a:solidFill>
                <a:schemeClr val="bg2"/>
              </a:solidFill>
            </a:endParaRPr>
          </a:p>
          <a:p>
            <a:r>
              <a:rPr lang="en-US" altLang="ko-KR" dirty="0" smtClean="0">
                <a:solidFill>
                  <a:schemeClr val="bg2"/>
                </a:solidFill>
              </a:rPr>
              <a:t>Prevention</a:t>
            </a:r>
          </a:p>
          <a:p>
            <a:pPr lvl="1"/>
            <a:r>
              <a:rPr lang="en-US" altLang="ko-KR" dirty="0" smtClean="0">
                <a:solidFill>
                  <a:schemeClr val="bg2"/>
                </a:solidFill>
              </a:rPr>
              <a:t>Albumin infusion</a:t>
            </a:r>
          </a:p>
          <a:p>
            <a:pPr lvl="1"/>
            <a:r>
              <a:rPr lang="en-US" altLang="ko-KR" dirty="0" err="1" smtClean="0">
                <a:solidFill>
                  <a:schemeClr val="bg2"/>
                </a:solidFill>
              </a:rPr>
              <a:t>Norfloxacin</a:t>
            </a:r>
            <a:endParaRPr lang="en-US" altLang="ko-KR" dirty="0" smtClean="0">
              <a:solidFill>
                <a:schemeClr val="bg2"/>
              </a:solidFill>
            </a:endParaRPr>
          </a:p>
          <a:p>
            <a:endParaRPr lang="ko-KR" alt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Hyponatremia: management</a:t>
            </a:r>
            <a:endParaRPr lang="ko-KR" altLang="en-US" dirty="0"/>
          </a:p>
        </p:txBody>
      </p:sp>
      <p:sp>
        <p:nvSpPr>
          <p:cNvPr id="6" name="내용 개체 틀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Restriction of free water intake</a:t>
            </a:r>
          </a:p>
          <a:p>
            <a:r>
              <a:rPr lang="en-US" altLang="ko-KR" dirty="0" smtClean="0"/>
              <a:t>Hypertonic saline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V</a:t>
            </a:r>
            <a:r>
              <a:rPr lang="en-US" altLang="ko-KR" baseline="-25000" dirty="0" smtClean="0"/>
              <a:t>2</a:t>
            </a:r>
            <a:r>
              <a:rPr lang="en-US" altLang="ko-KR" dirty="0" smtClean="0"/>
              <a:t> receptor antagonist</a:t>
            </a:r>
          </a:p>
          <a:p>
            <a:endParaRPr lang="ko-KR" altLang="en-US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Contents</a:t>
            </a:r>
            <a:endParaRPr lang="ko-KR" altLang="en-US" dirty="0"/>
          </a:p>
        </p:txBody>
      </p:sp>
      <p:sp>
        <p:nvSpPr>
          <p:cNvPr id="5" name="내용 개체 틀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altLang="ko-KR" dirty="0" smtClean="0"/>
              <a:t>Pathophysiology</a:t>
            </a:r>
          </a:p>
          <a:p>
            <a:pPr lvl="1"/>
            <a:r>
              <a:rPr lang="en-US" altLang="ko-KR" dirty="0" smtClean="0"/>
              <a:t>Vasodilatation and </a:t>
            </a:r>
            <a:r>
              <a:rPr lang="en-US" altLang="ko-KR" dirty="0" err="1" smtClean="0"/>
              <a:t>hyperdynamic</a:t>
            </a:r>
            <a:r>
              <a:rPr lang="en-US" altLang="ko-KR" dirty="0" smtClean="0"/>
              <a:t> circulation</a:t>
            </a:r>
          </a:p>
          <a:p>
            <a:pPr lvl="1"/>
            <a:r>
              <a:rPr lang="en-US" altLang="ko-KR" dirty="0" smtClean="0"/>
              <a:t>Impaired response to vasoconstrictors</a:t>
            </a:r>
          </a:p>
          <a:p>
            <a:endParaRPr lang="en-US" altLang="ko-KR" dirty="0" smtClean="0">
              <a:solidFill>
                <a:schemeClr val="bg2"/>
              </a:solidFill>
            </a:endParaRPr>
          </a:p>
          <a:p>
            <a:r>
              <a:rPr lang="en-US" altLang="ko-KR" dirty="0" smtClean="0">
                <a:solidFill>
                  <a:schemeClr val="bg2"/>
                </a:solidFill>
              </a:rPr>
              <a:t>Clinical disorders</a:t>
            </a:r>
          </a:p>
          <a:p>
            <a:pPr lvl="1"/>
            <a:r>
              <a:rPr lang="en-US" altLang="ko-KR" dirty="0" smtClean="0">
                <a:solidFill>
                  <a:schemeClr val="bg2"/>
                </a:solidFill>
              </a:rPr>
              <a:t>Hyponatremia</a:t>
            </a:r>
          </a:p>
          <a:p>
            <a:pPr lvl="1"/>
            <a:r>
              <a:rPr lang="en-US" altLang="ko-KR" dirty="0" smtClean="0">
                <a:solidFill>
                  <a:schemeClr val="bg2"/>
                </a:solidFill>
              </a:rPr>
              <a:t>Ascites</a:t>
            </a:r>
          </a:p>
          <a:p>
            <a:pPr lvl="1"/>
            <a:r>
              <a:rPr lang="en-US" altLang="ko-KR" dirty="0" smtClean="0">
                <a:solidFill>
                  <a:schemeClr val="bg2"/>
                </a:solidFill>
              </a:rPr>
              <a:t>Hepatorenal syndrome (HRS)</a:t>
            </a:r>
            <a:endParaRPr lang="ko-KR" altLang="en-US" dirty="0">
              <a:solidFill>
                <a:schemeClr val="bg2"/>
              </a:solidFill>
            </a:endParaRPr>
          </a:p>
        </p:txBody>
      </p:sp>
      <p:sp>
        <p:nvSpPr>
          <p:cNvPr id="6" name="내용 개체 틀 5"/>
          <p:cNvSpPr>
            <a:spLocks noGrp="1"/>
          </p:cNvSpPr>
          <p:nvPr>
            <p:ph sz="half" idx="2"/>
          </p:nvPr>
        </p:nvSpPr>
        <p:spPr>
          <a:xfrm>
            <a:off x="4648200" y="2000240"/>
            <a:ext cx="4281518" cy="4714908"/>
          </a:xfrm>
        </p:spPr>
        <p:txBody>
          <a:bodyPr/>
          <a:lstStyle/>
          <a:p>
            <a:r>
              <a:rPr lang="en-US" altLang="ko-KR" dirty="0" smtClean="0">
                <a:solidFill>
                  <a:schemeClr val="bg2"/>
                </a:solidFill>
              </a:rPr>
              <a:t>Management of hyponatremia</a:t>
            </a:r>
          </a:p>
          <a:p>
            <a:pPr lvl="1"/>
            <a:r>
              <a:rPr lang="en-US" altLang="ko-KR" dirty="0" smtClean="0">
                <a:solidFill>
                  <a:schemeClr val="bg2"/>
                </a:solidFill>
              </a:rPr>
              <a:t>V</a:t>
            </a:r>
            <a:r>
              <a:rPr lang="en-US" altLang="ko-KR" baseline="-25000" dirty="0" smtClean="0">
                <a:solidFill>
                  <a:schemeClr val="bg2"/>
                </a:solidFill>
              </a:rPr>
              <a:t>2</a:t>
            </a:r>
            <a:r>
              <a:rPr lang="en-US" altLang="ko-KR" dirty="0" smtClean="0">
                <a:solidFill>
                  <a:schemeClr val="bg2"/>
                </a:solidFill>
              </a:rPr>
              <a:t> receptor antagonist</a:t>
            </a:r>
          </a:p>
          <a:p>
            <a:endParaRPr lang="en-US" altLang="ko-KR" dirty="0" smtClean="0">
              <a:solidFill>
                <a:schemeClr val="bg2"/>
              </a:solidFill>
            </a:endParaRPr>
          </a:p>
          <a:p>
            <a:r>
              <a:rPr lang="en-US" altLang="ko-KR" dirty="0" smtClean="0">
                <a:solidFill>
                  <a:schemeClr val="bg2"/>
                </a:solidFill>
              </a:rPr>
              <a:t>Management of HRS</a:t>
            </a:r>
          </a:p>
          <a:p>
            <a:pPr lvl="1"/>
            <a:r>
              <a:rPr lang="en-US" altLang="ko-KR" dirty="0" smtClean="0">
                <a:solidFill>
                  <a:schemeClr val="bg2"/>
                </a:solidFill>
              </a:rPr>
              <a:t>Vasoconstrictors</a:t>
            </a:r>
          </a:p>
          <a:p>
            <a:pPr lvl="1"/>
            <a:r>
              <a:rPr lang="en-US" altLang="ko-KR" dirty="0" smtClean="0">
                <a:solidFill>
                  <a:schemeClr val="bg2"/>
                </a:solidFill>
              </a:rPr>
              <a:t>Other agents</a:t>
            </a:r>
          </a:p>
          <a:p>
            <a:pPr lvl="1"/>
            <a:r>
              <a:rPr lang="en-US" altLang="ko-KR" dirty="0" smtClean="0">
                <a:solidFill>
                  <a:schemeClr val="bg2"/>
                </a:solidFill>
              </a:rPr>
              <a:t>TIPS and </a:t>
            </a:r>
            <a:r>
              <a:rPr lang="en-US" altLang="ko-KR" dirty="0" err="1" smtClean="0">
                <a:solidFill>
                  <a:schemeClr val="bg2"/>
                </a:solidFill>
              </a:rPr>
              <a:t>peritoneovenous</a:t>
            </a:r>
            <a:r>
              <a:rPr lang="en-US" altLang="ko-KR" dirty="0" smtClean="0">
                <a:solidFill>
                  <a:schemeClr val="bg2"/>
                </a:solidFill>
              </a:rPr>
              <a:t> shunt</a:t>
            </a:r>
          </a:p>
          <a:p>
            <a:pPr lvl="1"/>
            <a:r>
              <a:rPr lang="en-US" altLang="ko-KR" dirty="0" smtClean="0">
                <a:solidFill>
                  <a:schemeClr val="bg2"/>
                </a:solidFill>
              </a:rPr>
              <a:t>Renal replacement therapies</a:t>
            </a:r>
          </a:p>
          <a:p>
            <a:endParaRPr lang="en-US" altLang="ko-KR" dirty="0" smtClean="0">
              <a:solidFill>
                <a:schemeClr val="bg2"/>
              </a:solidFill>
            </a:endParaRPr>
          </a:p>
          <a:p>
            <a:r>
              <a:rPr lang="en-US" altLang="ko-KR" dirty="0" smtClean="0">
                <a:solidFill>
                  <a:schemeClr val="bg2"/>
                </a:solidFill>
              </a:rPr>
              <a:t>Prevention</a:t>
            </a:r>
          </a:p>
          <a:p>
            <a:pPr lvl="1"/>
            <a:r>
              <a:rPr lang="en-US" altLang="ko-KR" dirty="0" smtClean="0">
                <a:solidFill>
                  <a:schemeClr val="bg2"/>
                </a:solidFill>
              </a:rPr>
              <a:t>Albumin infusion</a:t>
            </a:r>
          </a:p>
          <a:p>
            <a:pPr lvl="1"/>
            <a:r>
              <a:rPr lang="en-US" altLang="ko-KR" dirty="0" err="1" smtClean="0">
                <a:solidFill>
                  <a:schemeClr val="bg2"/>
                </a:solidFill>
              </a:rPr>
              <a:t>Norfloxacin</a:t>
            </a:r>
            <a:endParaRPr lang="en-US" altLang="ko-KR" dirty="0" smtClean="0">
              <a:solidFill>
                <a:schemeClr val="bg2"/>
              </a:solidFill>
            </a:endParaRPr>
          </a:p>
          <a:p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V</a:t>
            </a:r>
            <a:r>
              <a:rPr lang="en-US" altLang="ko-KR" baseline="-25000" dirty="0" smtClean="0"/>
              <a:t>2</a:t>
            </a:r>
            <a:r>
              <a:rPr lang="en-US" altLang="ko-KR" dirty="0" smtClean="0"/>
              <a:t> receptor antagonist</a:t>
            </a:r>
            <a:br>
              <a:rPr lang="en-US" altLang="ko-KR" dirty="0" smtClean="0"/>
            </a:br>
            <a:r>
              <a:rPr lang="en-US" altLang="ko-KR" sz="2700" dirty="0" err="1" smtClean="0"/>
              <a:t>Satavaptan</a:t>
            </a:r>
            <a:r>
              <a:rPr lang="en-US" altLang="ko-KR" sz="2700" dirty="0" smtClean="0"/>
              <a:t> for cirrhotic </a:t>
            </a:r>
            <a:r>
              <a:rPr lang="en-US" altLang="ko-KR" sz="2700" dirty="0" err="1" smtClean="0"/>
              <a:t>ascites</a:t>
            </a:r>
            <a:endParaRPr lang="ko-KR" altLang="en-US" sz="2700" dirty="0"/>
          </a:p>
        </p:txBody>
      </p:sp>
      <p:sp>
        <p:nvSpPr>
          <p:cNvPr id="11" name="내용 개체 틀 10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altLang="ko-KR" dirty="0" smtClean="0"/>
              <a:t>Urine volume</a:t>
            </a:r>
          </a:p>
          <a:p>
            <a:r>
              <a:rPr lang="en-US" altLang="ko-KR" dirty="0" smtClean="0"/>
              <a:t>Urine </a:t>
            </a:r>
            <a:r>
              <a:rPr lang="en-US" altLang="ko-KR" dirty="0" err="1" smtClean="0"/>
              <a:t>osmolality</a:t>
            </a:r>
            <a:endParaRPr lang="en-US" altLang="ko-KR" dirty="0" smtClean="0"/>
          </a:p>
          <a:p>
            <a:r>
              <a:rPr lang="en-US" altLang="ko-KR" dirty="0" smtClean="0"/>
              <a:t>Serum [Na</a:t>
            </a:r>
            <a:r>
              <a:rPr lang="en-US" altLang="ko-KR" baseline="30000" dirty="0" smtClean="0"/>
              <a:t>+</a:t>
            </a:r>
            <a:r>
              <a:rPr lang="en-US" altLang="ko-KR" dirty="0" smtClean="0"/>
              <a:t>]↑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No change in serum Cr or estimated GFR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Little change in serum and urine [K</a:t>
            </a:r>
            <a:r>
              <a:rPr lang="en-US" altLang="ko-KR" baseline="30000" dirty="0" smtClean="0"/>
              <a:t>+</a:t>
            </a:r>
            <a:r>
              <a:rPr lang="en-US" altLang="ko-KR" dirty="0" smtClean="0"/>
              <a:t>]</a:t>
            </a:r>
          </a:p>
          <a:p>
            <a:endParaRPr lang="ko-KR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785926"/>
            <a:ext cx="4057714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4286256"/>
            <a:ext cx="4143404" cy="2405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643042" y="1928802"/>
            <a:ext cx="14402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1" spc="-50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Body weight</a:t>
            </a:r>
            <a:endParaRPr lang="ko-KR" altLang="en-US" sz="2000" b="1" spc="-50" dirty="0">
              <a:solidFill>
                <a:schemeClr val="accent6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43042" y="4286256"/>
            <a:ext cx="14098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1" spc="-50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Serum [Na</a:t>
            </a:r>
            <a:r>
              <a:rPr lang="en-US" altLang="ko-KR" sz="2000" b="1" spc="-50" baseline="30000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+</a:t>
            </a:r>
            <a:r>
              <a:rPr lang="en-US" altLang="ko-KR" sz="2000" b="1" spc="-50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]</a:t>
            </a:r>
            <a:endParaRPr lang="ko-KR" altLang="en-US" sz="2000" b="1" spc="-50" dirty="0">
              <a:solidFill>
                <a:schemeClr val="accent6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26709" y="6357958"/>
            <a:ext cx="39172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pc="-50" dirty="0" err="1" smtClean="0">
                <a:latin typeface="Calibri" pitchFamily="34" charset="0"/>
              </a:rPr>
              <a:t>Gines</a:t>
            </a:r>
            <a:r>
              <a:rPr lang="en-US" altLang="ko-KR" spc="-50" dirty="0" smtClean="0">
                <a:latin typeface="Calibri" pitchFamily="34" charset="0"/>
              </a:rPr>
              <a:t> P et al. </a:t>
            </a:r>
            <a:r>
              <a:rPr lang="en-US" altLang="ko-KR" spc="-50" dirty="0" err="1" smtClean="0">
                <a:latin typeface="Calibri" pitchFamily="34" charset="0"/>
              </a:rPr>
              <a:t>Hepatology</a:t>
            </a:r>
            <a:r>
              <a:rPr lang="en-US" altLang="ko-KR" spc="-50" dirty="0" smtClean="0">
                <a:latin typeface="Calibri" pitchFamily="34" charset="0"/>
              </a:rPr>
              <a:t> 2008;48:204-213</a:t>
            </a:r>
            <a:endParaRPr lang="ko-KR" altLang="en-US" spc="-50" dirty="0">
              <a:latin typeface="Calibri" pitchFamily="34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Contents</a:t>
            </a:r>
            <a:endParaRPr lang="ko-KR" altLang="en-US" dirty="0"/>
          </a:p>
        </p:txBody>
      </p:sp>
      <p:sp>
        <p:nvSpPr>
          <p:cNvPr id="5" name="내용 개체 틀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altLang="ko-KR" dirty="0" smtClean="0">
                <a:solidFill>
                  <a:schemeClr val="bg2"/>
                </a:solidFill>
              </a:rPr>
              <a:t>Pathophysiology</a:t>
            </a:r>
          </a:p>
          <a:p>
            <a:pPr lvl="1"/>
            <a:r>
              <a:rPr lang="en-US" altLang="ko-KR" dirty="0" smtClean="0">
                <a:solidFill>
                  <a:schemeClr val="bg2"/>
                </a:solidFill>
              </a:rPr>
              <a:t>Vasodilatation and </a:t>
            </a:r>
            <a:r>
              <a:rPr lang="en-US" altLang="ko-KR" dirty="0" err="1" smtClean="0">
                <a:solidFill>
                  <a:schemeClr val="bg2"/>
                </a:solidFill>
              </a:rPr>
              <a:t>hyperdynamic</a:t>
            </a:r>
            <a:r>
              <a:rPr lang="en-US" altLang="ko-KR" dirty="0" smtClean="0">
                <a:solidFill>
                  <a:schemeClr val="bg2"/>
                </a:solidFill>
              </a:rPr>
              <a:t> circulation</a:t>
            </a:r>
          </a:p>
          <a:p>
            <a:pPr lvl="1"/>
            <a:r>
              <a:rPr lang="en-US" altLang="ko-KR" dirty="0" smtClean="0">
                <a:solidFill>
                  <a:schemeClr val="bg2"/>
                </a:solidFill>
              </a:rPr>
              <a:t>Impaired response to vasoconstrictors</a:t>
            </a:r>
          </a:p>
          <a:p>
            <a:endParaRPr lang="en-US" altLang="ko-KR" dirty="0" smtClean="0">
              <a:solidFill>
                <a:schemeClr val="bg2"/>
              </a:solidFill>
            </a:endParaRPr>
          </a:p>
          <a:p>
            <a:r>
              <a:rPr lang="en-US" altLang="ko-KR" dirty="0" smtClean="0">
                <a:solidFill>
                  <a:schemeClr val="bg2"/>
                </a:solidFill>
              </a:rPr>
              <a:t>Clinical disorders</a:t>
            </a:r>
          </a:p>
          <a:p>
            <a:pPr lvl="1"/>
            <a:r>
              <a:rPr lang="en-US" altLang="ko-KR" dirty="0" smtClean="0">
                <a:solidFill>
                  <a:schemeClr val="bg2"/>
                </a:solidFill>
              </a:rPr>
              <a:t>Hyponatremia</a:t>
            </a:r>
          </a:p>
          <a:p>
            <a:pPr lvl="1"/>
            <a:r>
              <a:rPr lang="en-US" altLang="ko-KR" dirty="0" smtClean="0">
                <a:solidFill>
                  <a:schemeClr val="bg2"/>
                </a:solidFill>
              </a:rPr>
              <a:t>Ascites</a:t>
            </a:r>
          </a:p>
          <a:p>
            <a:pPr lvl="1"/>
            <a:r>
              <a:rPr lang="en-US" altLang="ko-KR" dirty="0" smtClean="0">
                <a:solidFill>
                  <a:schemeClr val="bg2"/>
                </a:solidFill>
              </a:rPr>
              <a:t>Hepatorenal syndrome (HRS)</a:t>
            </a:r>
            <a:endParaRPr lang="ko-KR" altLang="en-US" dirty="0">
              <a:solidFill>
                <a:schemeClr val="bg2"/>
              </a:solidFill>
            </a:endParaRPr>
          </a:p>
        </p:txBody>
      </p:sp>
      <p:sp>
        <p:nvSpPr>
          <p:cNvPr id="6" name="내용 개체 틀 5"/>
          <p:cNvSpPr>
            <a:spLocks noGrp="1"/>
          </p:cNvSpPr>
          <p:nvPr>
            <p:ph sz="half" idx="2"/>
          </p:nvPr>
        </p:nvSpPr>
        <p:spPr>
          <a:xfrm>
            <a:off x="4648200" y="2000240"/>
            <a:ext cx="4281518" cy="4714908"/>
          </a:xfrm>
        </p:spPr>
        <p:txBody>
          <a:bodyPr/>
          <a:lstStyle/>
          <a:p>
            <a:r>
              <a:rPr lang="en-US" altLang="ko-KR" dirty="0" smtClean="0">
                <a:solidFill>
                  <a:schemeClr val="bg2"/>
                </a:solidFill>
              </a:rPr>
              <a:t>Management of hyponatremia</a:t>
            </a:r>
          </a:p>
          <a:p>
            <a:pPr lvl="1"/>
            <a:r>
              <a:rPr lang="en-US" altLang="ko-KR" dirty="0" smtClean="0">
                <a:solidFill>
                  <a:schemeClr val="bg2"/>
                </a:solidFill>
              </a:rPr>
              <a:t>V</a:t>
            </a:r>
            <a:r>
              <a:rPr lang="en-US" altLang="ko-KR" baseline="-25000" dirty="0" smtClean="0">
                <a:solidFill>
                  <a:schemeClr val="bg2"/>
                </a:solidFill>
              </a:rPr>
              <a:t>2</a:t>
            </a:r>
            <a:r>
              <a:rPr lang="en-US" altLang="ko-KR" dirty="0" smtClean="0">
                <a:solidFill>
                  <a:schemeClr val="bg2"/>
                </a:solidFill>
              </a:rPr>
              <a:t> receptor antagonist</a:t>
            </a:r>
          </a:p>
          <a:p>
            <a:endParaRPr lang="en-US" altLang="ko-KR" dirty="0" smtClean="0">
              <a:solidFill>
                <a:schemeClr val="bg2"/>
              </a:solidFill>
            </a:endParaRPr>
          </a:p>
          <a:p>
            <a:r>
              <a:rPr lang="en-US" altLang="ko-KR" dirty="0" smtClean="0"/>
              <a:t>Management of HRS</a:t>
            </a:r>
          </a:p>
          <a:p>
            <a:pPr lvl="1"/>
            <a:r>
              <a:rPr lang="en-US" altLang="ko-KR" dirty="0" smtClean="0">
                <a:solidFill>
                  <a:schemeClr val="tx1"/>
                </a:solidFill>
              </a:rPr>
              <a:t>Vasoconstrictors</a:t>
            </a:r>
          </a:p>
          <a:p>
            <a:pPr lvl="1"/>
            <a:r>
              <a:rPr lang="en-US" altLang="ko-KR" dirty="0" smtClean="0">
                <a:solidFill>
                  <a:schemeClr val="tx1"/>
                </a:solidFill>
              </a:rPr>
              <a:t>Other agents</a:t>
            </a:r>
          </a:p>
          <a:p>
            <a:pPr lvl="1"/>
            <a:r>
              <a:rPr lang="en-US" altLang="ko-KR" dirty="0" smtClean="0">
                <a:solidFill>
                  <a:schemeClr val="tx1"/>
                </a:solidFill>
              </a:rPr>
              <a:t>TIPS and </a:t>
            </a:r>
            <a:r>
              <a:rPr lang="en-US" altLang="ko-KR" dirty="0" err="1" smtClean="0">
                <a:solidFill>
                  <a:schemeClr val="tx1"/>
                </a:solidFill>
              </a:rPr>
              <a:t>peritoneovenous</a:t>
            </a:r>
            <a:r>
              <a:rPr lang="en-US" altLang="ko-KR" dirty="0" smtClean="0">
                <a:solidFill>
                  <a:schemeClr val="tx1"/>
                </a:solidFill>
              </a:rPr>
              <a:t> shunt</a:t>
            </a:r>
          </a:p>
          <a:p>
            <a:pPr lvl="1"/>
            <a:r>
              <a:rPr lang="en-US" altLang="ko-KR" dirty="0" smtClean="0">
                <a:solidFill>
                  <a:schemeClr val="tx1"/>
                </a:solidFill>
              </a:rPr>
              <a:t>Renal replacement therapies</a:t>
            </a:r>
          </a:p>
          <a:p>
            <a:endParaRPr lang="en-US" altLang="ko-KR" dirty="0" smtClean="0">
              <a:solidFill>
                <a:schemeClr val="bg2"/>
              </a:solidFill>
            </a:endParaRPr>
          </a:p>
          <a:p>
            <a:r>
              <a:rPr lang="en-US" altLang="ko-KR" dirty="0" smtClean="0">
                <a:solidFill>
                  <a:schemeClr val="bg2"/>
                </a:solidFill>
              </a:rPr>
              <a:t>Prevention</a:t>
            </a:r>
          </a:p>
          <a:p>
            <a:pPr lvl="1"/>
            <a:r>
              <a:rPr lang="en-US" altLang="ko-KR" dirty="0" smtClean="0">
                <a:solidFill>
                  <a:schemeClr val="bg2"/>
                </a:solidFill>
              </a:rPr>
              <a:t>Albumin infusion</a:t>
            </a:r>
          </a:p>
          <a:p>
            <a:pPr lvl="1"/>
            <a:r>
              <a:rPr lang="en-US" altLang="ko-KR" dirty="0" err="1" smtClean="0">
                <a:solidFill>
                  <a:schemeClr val="bg2"/>
                </a:solidFill>
              </a:rPr>
              <a:t>Norfloxacin</a:t>
            </a:r>
            <a:endParaRPr lang="en-US" altLang="ko-KR" dirty="0" smtClean="0">
              <a:solidFill>
                <a:schemeClr val="bg2"/>
              </a:solidFill>
            </a:endParaRPr>
          </a:p>
          <a:p>
            <a:endParaRPr lang="ko-KR" alt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Ideal treatment for HRS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>
                <a:solidFill>
                  <a:srgbClr val="C00000"/>
                </a:solidFill>
              </a:rPr>
              <a:t>Improving renal perfusion and GFR</a:t>
            </a:r>
          </a:p>
          <a:p>
            <a:endParaRPr lang="en-US" altLang="ko-KR" dirty="0"/>
          </a:p>
          <a:p>
            <a:pPr lvl="1"/>
            <a:r>
              <a:rPr lang="en-US" altLang="ko-KR" dirty="0" smtClean="0"/>
              <a:t>Reduction of serum Cr to &lt; 1.5 mg/dL</a:t>
            </a:r>
          </a:p>
          <a:p>
            <a:endParaRPr lang="en-US" altLang="ko-KR" dirty="0" smtClean="0"/>
          </a:p>
          <a:p>
            <a:pPr lvl="1"/>
            <a:r>
              <a:rPr lang="en-US" altLang="ko-KR" dirty="0" smtClean="0"/>
              <a:t>Prolongation of survival</a:t>
            </a:r>
          </a:p>
          <a:p>
            <a:endParaRPr lang="en-US" altLang="ko-KR" dirty="0" smtClean="0"/>
          </a:p>
          <a:p>
            <a:pPr lvl="1"/>
            <a:r>
              <a:rPr lang="en-US" altLang="ko-KR" dirty="0" smtClean="0"/>
              <a:t>Avoidance of serious adverse events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Systemic vasoconstrictors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↓Splanchnic vasodilatation</a:t>
            </a:r>
          </a:p>
          <a:p>
            <a:r>
              <a:rPr lang="en-US" altLang="ko-KR" dirty="0" smtClean="0"/>
              <a:t>↑ Arterial pressure</a:t>
            </a:r>
          </a:p>
          <a:p>
            <a:r>
              <a:rPr lang="en-US" altLang="ko-KR" dirty="0" smtClean="0"/>
              <a:t>Suppression of vasodilators</a:t>
            </a:r>
          </a:p>
          <a:p>
            <a:pPr lvl="1"/>
            <a:endParaRPr lang="en-US" altLang="ko-KR" dirty="0"/>
          </a:p>
          <a:p>
            <a:r>
              <a:rPr lang="en-US" altLang="ko-KR" dirty="0" smtClean="0"/>
              <a:t>In combination with plasma volume expanders</a:t>
            </a:r>
          </a:p>
          <a:p>
            <a:pPr lvl="1"/>
            <a:r>
              <a:rPr lang="en-US" altLang="ko-KR" dirty="0" smtClean="0"/>
              <a:t>Plasma albumin</a:t>
            </a:r>
          </a:p>
          <a:p>
            <a:pPr lvl="1"/>
            <a:endParaRPr lang="en-US" altLang="ko-KR" dirty="0"/>
          </a:p>
          <a:p>
            <a:pPr lvl="1"/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Vasopressin analogues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Ornipressin and terlipressin</a:t>
            </a:r>
          </a:p>
          <a:p>
            <a:pPr lvl="1"/>
            <a:r>
              <a:rPr lang="en-US" altLang="ko-KR" dirty="0" smtClean="0"/>
              <a:t>Nonselective splanchnic vasoconstrictors → portal pressure↓</a:t>
            </a:r>
          </a:p>
          <a:p>
            <a:pPr lvl="1"/>
            <a:r>
              <a:rPr lang="en-US" altLang="ko-KR" dirty="0" smtClean="0"/>
              <a:t>Act on V</a:t>
            </a:r>
            <a:r>
              <a:rPr lang="en-US" altLang="ko-KR" baseline="-25000" dirty="0" smtClean="0"/>
              <a:t>1</a:t>
            </a:r>
            <a:r>
              <a:rPr lang="en-US" altLang="ko-KR" dirty="0" smtClean="0"/>
              <a:t> receptors on VSMCs</a:t>
            </a:r>
          </a:p>
          <a:p>
            <a:pPr lvl="1"/>
            <a:r>
              <a:rPr lang="en-US" altLang="ko-KR" dirty="0" smtClean="0"/>
              <a:t>Reverse the overactivity of SNS and RAS</a:t>
            </a:r>
          </a:p>
          <a:p>
            <a:pPr lvl="1"/>
            <a:r>
              <a:rPr lang="en-US" altLang="ko-KR" dirty="0" smtClean="0"/>
              <a:t>Stimulate ANP release</a:t>
            </a:r>
          </a:p>
          <a:p>
            <a:pPr lvl="1"/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Vasopressin analogues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Terlipressin</a:t>
            </a:r>
          </a:p>
          <a:p>
            <a:pPr lvl="1"/>
            <a:r>
              <a:rPr lang="en-US" altLang="ko-KR" dirty="0" smtClean="0"/>
              <a:t>Improvement in renal function in 63% (42-92%)</a:t>
            </a:r>
          </a:p>
          <a:p>
            <a:pPr lvl="1"/>
            <a:r>
              <a:rPr lang="en-US" altLang="ko-KR" dirty="0" smtClean="0"/>
              <a:t>Mean arterial pressure↑</a:t>
            </a:r>
          </a:p>
          <a:p>
            <a:pPr lvl="1"/>
            <a:r>
              <a:rPr lang="en-US" altLang="ko-KR" dirty="0" smtClean="0"/>
              <a:t>Systemic vascular resistance↑</a:t>
            </a:r>
          </a:p>
          <a:p>
            <a:pPr lvl="1"/>
            <a:r>
              <a:rPr lang="en-US" altLang="ko-KR" dirty="0" smtClean="0"/>
              <a:t>Cardiac output↓</a:t>
            </a:r>
          </a:p>
          <a:p>
            <a:pPr lvl="1"/>
            <a:r>
              <a:rPr lang="en-US" altLang="ko-KR" dirty="0" smtClean="0"/>
              <a:t>No reduction in renal blood flow</a:t>
            </a:r>
          </a:p>
          <a:p>
            <a:pPr lvl="1"/>
            <a:endParaRPr lang="en-US" altLang="ko-KR" dirty="0"/>
          </a:p>
          <a:p>
            <a:pPr lvl="1"/>
            <a:r>
              <a:rPr lang="en-US" altLang="ko-KR" dirty="0" smtClean="0"/>
              <a:t>Most trials were retrospective, involving small numbers of patients</a:t>
            </a:r>
          </a:p>
          <a:p>
            <a:pPr lvl="1"/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4400" dirty="0" smtClean="0"/>
              <a:t>Vasopressin analogues</a:t>
            </a:r>
            <a:endParaRPr lang="ko-KR" altLang="en-US" sz="4400" dirty="0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2000240"/>
            <a:ext cx="3900486" cy="4286280"/>
          </a:xfrm>
        </p:spPr>
        <p:txBody>
          <a:bodyPr>
            <a:normAutofit/>
          </a:bodyPr>
          <a:lstStyle/>
          <a:p>
            <a:r>
              <a:rPr lang="en-US" altLang="ko-KR" sz="2800" dirty="0" err="1" smtClean="0"/>
              <a:t>Terlipressin</a:t>
            </a:r>
            <a:r>
              <a:rPr lang="en-US" altLang="ko-KR" sz="2800" dirty="0" smtClean="0"/>
              <a:t> + albumin</a:t>
            </a:r>
          </a:p>
          <a:p>
            <a:pPr lvl="1"/>
            <a:r>
              <a:rPr lang="en-US" altLang="ko-KR" sz="2400" dirty="0" smtClean="0"/>
              <a:t>Complete</a:t>
            </a:r>
            <a:r>
              <a:rPr lang="ko-KR" altLang="en-US" sz="2400" dirty="0" smtClean="0"/>
              <a:t> </a:t>
            </a:r>
            <a:r>
              <a:rPr lang="en-US" altLang="ko-KR" sz="2400" dirty="0" smtClean="0"/>
              <a:t>reversal of HRS</a:t>
            </a:r>
            <a:r>
              <a:rPr lang="en-US" altLang="ko-KR" sz="2400" dirty="0" smtClean="0">
                <a:sym typeface="Symbol"/>
              </a:rPr>
              <a:t></a:t>
            </a:r>
          </a:p>
          <a:p>
            <a:pPr lvl="1"/>
            <a:r>
              <a:rPr lang="en-US" altLang="ko-KR" sz="2400" dirty="0" smtClean="0">
                <a:sym typeface="Symbol"/>
              </a:rPr>
              <a:t>Increase in BP</a:t>
            </a:r>
          </a:p>
          <a:p>
            <a:pPr lvl="1"/>
            <a:r>
              <a:rPr lang="en-US" altLang="ko-KR" sz="2400" dirty="0" smtClean="0">
                <a:sym typeface="Symbol"/>
              </a:rPr>
              <a:t>Suppression of renin-</a:t>
            </a:r>
            <a:r>
              <a:rPr lang="en-US" altLang="ko-KR" sz="2400" dirty="0" err="1" smtClean="0">
                <a:sym typeface="Symbol"/>
              </a:rPr>
              <a:t>aldosterone</a:t>
            </a:r>
            <a:r>
              <a:rPr lang="en-US" altLang="ko-KR" sz="2400" dirty="0" smtClean="0">
                <a:sym typeface="Symbol"/>
              </a:rPr>
              <a:t> system</a:t>
            </a:r>
          </a:p>
          <a:p>
            <a:pPr lvl="1"/>
            <a:endParaRPr lang="en-US" altLang="ko-KR" sz="2400" dirty="0" smtClean="0">
              <a:sym typeface="Symbol"/>
            </a:endParaRPr>
          </a:p>
          <a:p>
            <a:r>
              <a:rPr lang="en-US" altLang="ko-KR" sz="2800" dirty="0" err="1" smtClean="0">
                <a:sym typeface="Symbol"/>
              </a:rPr>
              <a:t>Terlipressin</a:t>
            </a:r>
            <a:r>
              <a:rPr lang="en-US" altLang="ko-KR" sz="2800" dirty="0" smtClean="0">
                <a:sym typeface="Symbol"/>
              </a:rPr>
              <a:t> alone: not so effective</a:t>
            </a:r>
          </a:p>
          <a:p>
            <a:pPr lvl="1"/>
            <a:endParaRPr lang="en-US" altLang="ko-KR" sz="2400" dirty="0" smtClean="0"/>
          </a:p>
          <a:p>
            <a:pPr lvl="1"/>
            <a:endParaRPr lang="ko-KR" altLang="en-US" sz="2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1571613"/>
            <a:ext cx="4491035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4214817"/>
            <a:ext cx="4286280" cy="2428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714348" y="6357958"/>
            <a:ext cx="3530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pc="-50" dirty="0" smtClean="0">
                <a:latin typeface="Calibri" pitchFamily="34" charset="0"/>
              </a:rPr>
              <a:t>Ortega R et al. </a:t>
            </a:r>
            <a:r>
              <a:rPr lang="en-US" altLang="ko-KR" spc="-50" dirty="0" err="1" smtClean="0">
                <a:latin typeface="Calibri" pitchFamily="34" charset="0"/>
              </a:rPr>
              <a:t>Hepatology</a:t>
            </a:r>
            <a:r>
              <a:rPr lang="en-US" altLang="ko-KR" spc="-50" dirty="0" smtClean="0">
                <a:latin typeface="Calibri" pitchFamily="34" charset="0"/>
              </a:rPr>
              <a:t> 36:941-948</a:t>
            </a:r>
            <a:endParaRPr lang="ko-KR" altLang="en-US" spc="-50" dirty="0">
              <a:latin typeface="Calibri" pitchFamily="34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4400" dirty="0" smtClean="0"/>
              <a:t>Vasopressin analogues</a:t>
            </a:r>
            <a:endParaRPr lang="ko-KR" altLang="en-US" sz="4400" dirty="0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altLang="ko-KR" sz="2800" dirty="0" err="1" smtClean="0"/>
              <a:t>Terlipressin</a:t>
            </a:r>
            <a:r>
              <a:rPr lang="en-US" altLang="ko-KR" sz="2800" dirty="0" smtClean="0"/>
              <a:t> vs. placebo</a:t>
            </a:r>
          </a:p>
          <a:p>
            <a:pPr lvl="1"/>
            <a:r>
              <a:rPr lang="en-US" altLang="ko-KR" sz="2600" dirty="0" smtClean="0"/>
              <a:t>Reversal of HRS</a:t>
            </a:r>
          </a:p>
          <a:p>
            <a:pPr lvl="2"/>
            <a:r>
              <a:rPr lang="en-US" altLang="ko-KR" sz="2600" dirty="0" smtClean="0"/>
              <a:t>34% vs. 13%</a:t>
            </a:r>
          </a:p>
          <a:p>
            <a:pPr lvl="1"/>
            <a:r>
              <a:rPr lang="en-US" altLang="ko-KR" sz="2600" dirty="0" smtClean="0"/>
              <a:t>Overall survival</a:t>
            </a:r>
          </a:p>
          <a:p>
            <a:pPr lvl="2"/>
            <a:r>
              <a:rPr lang="en-US" altLang="ko-KR" sz="2600" dirty="0" smtClean="0"/>
              <a:t>no difference</a:t>
            </a:r>
          </a:p>
          <a:p>
            <a:pPr lvl="1"/>
            <a:r>
              <a:rPr lang="en-US" altLang="ko-KR" sz="2600" dirty="0" smtClean="0"/>
              <a:t>If reversal of HRS(+) : survival gain(+)</a:t>
            </a:r>
          </a:p>
          <a:p>
            <a:pPr lvl="1"/>
            <a:endParaRPr lang="en-US" altLang="ko-KR" dirty="0" smtClean="0"/>
          </a:p>
        </p:txBody>
      </p:sp>
      <p:sp>
        <p:nvSpPr>
          <p:cNvPr id="5" name="내용 개체 틀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TextBox 3"/>
          <p:cNvSpPr txBox="1"/>
          <p:nvPr/>
        </p:nvSpPr>
        <p:spPr>
          <a:xfrm>
            <a:off x="4500562" y="6357958"/>
            <a:ext cx="4418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pc="-50" dirty="0" err="1" smtClean="0">
                <a:latin typeface="Calibri" pitchFamily="34" charset="0"/>
              </a:rPr>
              <a:t>Sanyal</a:t>
            </a:r>
            <a:r>
              <a:rPr lang="en-US" altLang="ko-KR" spc="-50" dirty="0" smtClean="0">
                <a:latin typeface="Calibri" pitchFamily="34" charset="0"/>
              </a:rPr>
              <a:t> AJ et al. Gastroenterology 134:1360-1368</a:t>
            </a:r>
            <a:endParaRPr lang="ko-KR" altLang="en-US" spc="-50" dirty="0">
              <a:latin typeface="Calibri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000240"/>
            <a:ext cx="411480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000372"/>
            <a:ext cx="4124325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571876"/>
            <a:ext cx="4143404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8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35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Vasopressin analogues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Terlipressin</a:t>
            </a:r>
          </a:p>
          <a:p>
            <a:pPr lvl="1"/>
            <a:r>
              <a:rPr lang="en-US" altLang="ko-KR" dirty="0" smtClean="0"/>
              <a:t>Optimal dose and duration : not well defined</a:t>
            </a:r>
          </a:p>
          <a:p>
            <a:pPr lvl="1"/>
            <a:r>
              <a:rPr lang="en-US" altLang="ko-KR" dirty="0" smtClean="0"/>
              <a:t>0.5 mg IV every 4 hours </a:t>
            </a:r>
            <a:r>
              <a:rPr lang="en-US" altLang="ko-KR" dirty="0" smtClean="0">
                <a:sym typeface="SymbolPS"/>
              </a:rPr>
              <a:t></a:t>
            </a:r>
            <a:r>
              <a:rPr lang="en-US" altLang="ko-KR" dirty="0" smtClean="0"/>
              <a:t> maximum : 12 mg/d</a:t>
            </a:r>
          </a:p>
          <a:p>
            <a:pPr lvl="1"/>
            <a:r>
              <a:rPr lang="en-US" altLang="ko-KR" dirty="0" smtClean="0"/>
              <a:t>Dose can be increased in a stepwise fashion.</a:t>
            </a:r>
          </a:p>
          <a:p>
            <a:pPr lvl="1"/>
            <a:r>
              <a:rPr lang="en-US" altLang="ko-KR" dirty="0" smtClean="0"/>
              <a:t>Should be continued until HRS improves.</a:t>
            </a:r>
          </a:p>
          <a:p>
            <a:pPr lvl="1"/>
            <a:r>
              <a:rPr lang="en-US" altLang="ko-KR" dirty="0" smtClean="0"/>
              <a:t>Relapse of HRS : 50% </a:t>
            </a:r>
          </a:p>
          <a:p>
            <a:pPr lvl="2"/>
            <a:r>
              <a:rPr lang="en-US" altLang="ko-KR" dirty="0" smtClean="0"/>
              <a:t>Retreatment may be effective</a:t>
            </a:r>
          </a:p>
          <a:p>
            <a:pPr lvl="1"/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Vasopressin analogues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Terlipressin: adverse effects</a:t>
            </a:r>
          </a:p>
          <a:p>
            <a:pPr lvl="1"/>
            <a:r>
              <a:rPr lang="en-US" altLang="ko-KR" dirty="0" smtClean="0"/>
              <a:t>Ischemic complications (15%)</a:t>
            </a:r>
          </a:p>
          <a:p>
            <a:pPr lvl="1"/>
            <a:r>
              <a:rPr lang="en-US" altLang="ko-KR" dirty="0" smtClean="0"/>
              <a:t>Acts as a cerebral vasodilator</a:t>
            </a:r>
          </a:p>
          <a:p>
            <a:pPr lvl="1"/>
            <a:r>
              <a:rPr lang="en-US" altLang="ko-KR" dirty="0" smtClean="0"/>
              <a:t>Should be avoided in:</a:t>
            </a:r>
          </a:p>
          <a:p>
            <a:pPr lvl="2"/>
            <a:r>
              <a:rPr lang="en-US" altLang="ko-KR" dirty="0" smtClean="0"/>
              <a:t>Older patients with a history of coronary heart disease, cerebrovascular disease, hypertension, or asthma</a:t>
            </a:r>
          </a:p>
          <a:p>
            <a:pPr lvl="1"/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Renal</a:t>
            </a:r>
            <a:r>
              <a:rPr lang="ko-KR" altLang="en-US" dirty="0" smtClean="0"/>
              <a:t> </a:t>
            </a:r>
            <a:r>
              <a:rPr lang="en-US" altLang="ko-KR" dirty="0" smtClean="0"/>
              <a:t>dysfunction in cirrhosis</a:t>
            </a:r>
            <a:endParaRPr lang="ko-KR" altLang="en-US" dirty="0"/>
          </a:p>
        </p:txBody>
      </p:sp>
      <p:sp>
        <p:nvSpPr>
          <p:cNvPr id="6" name="내용 개체 틀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altLang="ko-KR" dirty="0" smtClean="0"/>
              <a:t>Impaired </a:t>
            </a:r>
            <a:r>
              <a:rPr lang="en-US" altLang="ko-KR" dirty="0" err="1" smtClean="0"/>
              <a:t>natriuresis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en-US" altLang="ko-KR" dirty="0" smtClean="0"/>
              <a:t>Impaired free water excretion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Decrease in renal perfusion and GFR</a:t>
            </a:r>
            <a:endParaRPr lang="ko-KR" alt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7686" y="2143116"/>
            <a:ext cx="4572032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5286380" y="6357958"/>
            <a:ext cx="3624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pc="-50" dirty="0" smtClean="0">
                <a:latin typeface="Calibri" pitchFamily="34" charset="0"/>
              </a:rPr>
              <a:t>Arroyo V et al. J </a:t>
            </a:r>
            <a:r>
              <a:rPr lang="en-US" altLang="ko-KR" spc="-50" dirty="0" err="1" smtClean="0">
                <a:latin typeface="Calibri" pitchFamily="34" charset="0"/>
              </a:rPr>
              <a:t>Hepatology</a:t>
            </a:r>
            <a:r>
              <a:rPr lang="en-US" altLang="ko-KR" spc="-50" dirty="0" smtClean="0">
                <a:latin typeface="Calibri" pitchFamily="34" charset="0"/>
              </a:rPr>
              <a:t> 38:S69-S89</a:t>
            </a:r>
            <a:endParaRPr lang="ko-KR" altLang="en-US" spc="-50" dirty="0">
              <a:latin typeface="Calibri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Vasopressin analogues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Ineffective in some patients</a:t>
            </a:r>
          </a:p>
          <a:p>
            <a:pPr lvl="1"/>
            <a:r>
              <a:rPr lang="en-US" altLang="ko-KR" dirty="0" smtClean="0"/>
              <a:t>Mechanism other than vasoconstriction/vasodilatation?</a:t>
            </a:r>
          </a:p>
          <a:p>
            <a:pPr lvl="1"/>
            <a:r>
              <a:rPr lang="en-US" altLang="ko-KR" dirty="0" smtClean="0"/>
              <a:t>Coronary vasoconstriction → cardiac output↓</a:t>
            </a:r>
          </a:p>
          <a:p>
            <a:pPr lvl="1"/>
            <a:r>
              <a:rPr lang="en-US" altLang="ko-KR" dirty="0" smtClean="0"/>
              <a:t>Reduced arterial reactivity to vasoconstrictor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Alpha-adrenergic agonists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Midodrine</a:t>
            </a:r>
          </a:p>
          <a:p>
            <a:pPr lvl="1"/>
            <a:r>
              <a:rPr lang="en-US" altLang="ko-KR" dirty="0" smtClean="0"/>
              <a:t>An oral alpha-adrenergic agonist</a:t>
            </a:r>
          </a:p>
          <a:p>
            <a:pPr lvl="1"/>
            <a:r>
              <a:rPr lang="en-US" altLang="ko-KR" dirty="0" smtClean="0"/>
              <a:t>Combination with octreotide</a:t>
            </a:r>
          </a:p>
          <a:p>
            <a:pPr lvl="2"/>
            <a:r>
              <a:rPr lang="en-US" altLang="ko-KR" dirty="0" smtClean="0"/>
              <a:t>Midodrine: vasoconstrictor</a:t>
            </a:r>
          </a:p>
          <a:p>
            <a:pPr lvl="2"/>
            <a:r>
              <a:rPr lang="en-US" altLang="ko-KR" dirty="0" smtClean="0"/>
              <a:t>Octreotide: inhibitor of the release of endogenous vasodilators (glucagon, VIP)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Alpha-adrenergic agonists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Norepinephrine</a:t>
            </a:r>
          </a:p>
          <a:p>
            <a:pPr lvl="1"/>
            <a:r>
              <a:rPr lang="en-US" altLang="ko-KR" dirty="0" smtClean="0"/>
              <a:t>12 patients</a:t>
            </a:r>
          </a:p>
          <a:p>
            <a:pPr lvl="1"/>
            <a:r>
              <a:rPr lang="en-US" altLang="ko-KR" dirty="0" smtClean="0"/>
              <a:t>Norepinephrine (0.5 – 3 mg/h) + albumin</a:t>
            </a:r>
          </a:p>
          <a:p>
            <a:pPr lvl="1"/>
            <a:r>
              <a:rPr lang="en-US" altLang="ko-KR" dirty="0" smtClean="0"/>
              <a:t>For &gt; 5 days</a:t>
            </a:r>
          </a:p>
          <a:p>
            <a:pPr lvl="1"/>
            <a:endParaRPr lang="en-US" altLang="ko-KR" dirty="0" smtClean="0"/>
          </a:p>
          <a:p>
            <a:pPr lvl="1"/>
            <a:r>
              <a:rPr lang="en-US" altLang="ko-KR" dirty="0" smtClean="0"/>
              <a:t>Reversal of HRS in 10 patients</a:t>
            </a:r>
          </a:p>
          <a:p>
            <a:pPr lvl="1"/>
            <a:r>
              <a:rPr lang="en-US" altLang="ko-KR" dirty="0" err="1" smtClean="0"/>
              <a:t>Renin</a:t>
            </a:r>
            <a:r>
              <a:rPr lang="en-US" altLang="ko-KR" dirty="0" smtClean="0"/>
              <a:t>, </a:t>
            </a:r>
            <a:r>
              <a:rPr lang="en-US" altLang="ko-KR" dirty="0" err="1" smtClean="0"/>
              <a:t>aldosterone</a:t>
            </a:r>
            <a:r>
              <a:rPr lang="en-US" altLang="ko-KR" dirty="0" smtClean="0"/>
              <a:t>↓</a:t>
            </a:r>
          </a:p>
          <a:p>
            <a:pPr lvl="1"/>
            <a:r>
              <a:rPr lang="en-US" altLang="ko-KR" dirty="0" smtClean="0"/>
              <a:t>Blood pressure↑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044480" y="6357958"/>
            <a:ext cx="40995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pc="-50" dirty="0" err="1" smtClean="0">
                <a:latin typeface="Calibri" pitchFamily="34" charset="0"/>
              </a:rPr>
              <a:t>Duvoux</a:t>
            </a:r>
            <a:r>
              <a:rPr lang="en-US" altLang="ko-KR" spc="-50" dirty="0" smtClean="0">
                <a:latin typeface="Calibri" pitchFamily="34" charset="0"/>
              </a:rPr>
              <a:t> C et al. </a:t>
            </a:r>
            <a:r>
              <a:rPr lang="en-US" altLang="ko-KR" spc="-50" dirty="0" err="1" smtClean="0">
                <a:latin typeface="Calibri" pitchFamily="34" charset="0"/>
              </a:rPr>
              <a:t>Hepatology</a:t>
            </a:r>
            <a:r>
              <a:rPr lang="en-US" altLang="ko-KR" spc="-50" dirty="0" smtClean="0">
                <a:latin typeface="Calibri" pitchFamily="34" charset="0"/>
              </a:rPr>
              <a:t> 2002;36:374-380</a:t>
            </a:r>
            <a:endParaRPr lang="ko-KR" altLang="en-US" spc="-5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Recommendations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ko-KR" dirty="0" smtClean="0"/>
          </a:p>
          <a:p>
            <a:pPr lvl="1"/>
            <a:endParaRPr lang="ko-KR" altLang="en-US" dirty="0"/>
          </a:p>
        </p:txBody>
      </p:sp>
      <p:graphicFrame>
        <p:nvGraphicFramePr>
          <p:cNvPr id="4" name="표 3"/>
          <p:cNvGraphicFramePr>
            <a:graphicFrameLocks noGrp="1"/>
          </p:cNvGraphicFramePr>
          <p:nvPr/>
        </p:nvGraphicFramePr>
        <p:xfrm>
          <a:off x="500034" y="1785926"/>
          <a:ext cx="8429684" cy="44822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8429684"/>
              </a:tblGrid>
              <a:tr h="448394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latin typeface="Calibri" pitchFamily="34" charset="0"/>
                        </a:rPr>
                        <a:t>Type 1 HRS</a:t>
                      </a:r>
                      <a:r>
                        <a:rPr lang="ko-KR" altLang="en-US" sz="1600" dirty="0" smtClean="0">
                          <a:latin typeface="Calibri" pitchFamily="34" charset="0"/>
                        </a:rPr>
                        <a:t>에 대한 </a:t>
                      </a:r>
                      <a:r>
                        <a:rPr lang="en-US" altLang="ko-KR" sz="1600" dirty="0" smtClean="0">
                          <a:latin typeface="Calibri" pitchFamily="34" charset="0"/>
                        </a:rPr>
                        <a:t>vasoconstrictor </a:t>
                      </a:r>
                      <a:r>
                        <a:rPr lang="ko-KR" altLang="en-US" sz="1600" dirty="0" smtClean="0">
                          <a:latin typeface="Calibri" pitchFamily="34" charset="0"/>
                        </a:rPr>
                        <a:t>사용</a:t>
                      </a:r>
                      <a:endParaRPr lang="ko-KR" altLang="en-US" sz="1600" dirty="0">
                        <a:latin typeface="Calibri" pitchFamily="34" charset="0"/>
                      </a:endParaRPr>
                    </a:p>
                  </a:txBody>
                  <a:tcPr marL="180000" marR="180000" marT="180000" marB="180000"/>
                </a:tc>
              </a:tr>
              <a:tr h="509728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latin typeface="Calibri" pitchFamily="34" charset="0"/>
                        </a:rPr>
                        <a:t>1. </a:t>
                      </a:r>
                      <a:r>
                        <a:rPr lang="ko-KR" altLang="en-US" sz="1600" dirty="0" smtClean="0">
                          <a:latin typeface="Calibri" pitchFamily="34" charset="0"/>
                        </a:rPr>
                        <a:t>치료 목표</a:t>
                      </a:r>
                      <a:r>
                        <a:rPr lang="en-US" altLang="ko-KR" sz="1600" dirty="0" smtClean="0">
                          <a:latin typeface="Calibri" pitchFamily="34" charset="0"/>
                        </a:rPr>
                        <a:t>: serum</a:t>
                      </a:r>
                      <a:r>
                        <a:rPr lang="ko-KR" altLang="en-US" sz="1600" dirty="0" smtClean="0">
                          <a:latin typeface="Calibri" pitchFamily="34" charset="0"/>
                        </a:rPr>
                        <a:t> </a:t>
                      </a:r>
                      <a:r>
                        <a:rPr lang="en-US" altLang="ko-KR" sz="1600" dirty="0" smtClean="0">
                          <a:latin typeface="Calibri" pitchFamily="34" charset="0"/>
                        </a:rPr>
                        <a:t>Cr &lt; 1.5 mg/dL</a:t>
                      </a:r>
                      <a:endParaRPr lang="ko-KR" altLang="en-US" sz="1600" dirty="0">
                        <a:latin typeface="Calibri" pitchFamily="34" charset="0"/>
                      </a:endParaRPr>
                    </a:p>
                  </a:txBody>
                  <a:tcPr marL="180000" marR="180000" marT="180000" marB="180000"/>
                </a:tc>
              </a:tr>
              <a:tr h="2052798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latin typeface="Calibri" pitchFamily="34" charset="0"/>
                        </a:rPr>
                        <a:t>2. </a:t>
                      </a:r>
                      <a:r>
                        <a:rPr lang="ko-KR" altLang="en-US" sz="1600" dirty="0" smtClean="0">
                          <a:latin typeface="Calibri" pitchFamily="34" charset="0"/>
                        </a:rPr>
                        <a:t>권장 약물 및 용량</a:t>
                      </a:r>
                      <a:endParaRPr lang="en-US" altLang="ko-KR" sz="1600" dirty="0" smtClean="0">
                        <a:latin typeface="Calibri" pitchFamily="34" charset="0"/>
                      </a:endParaRPr>
                    </a:p>
                    <a:p>
                      <a:pPr latinLnBrk="1"/>
                      <a:r>
                        <a:rPr lang="en-US" altLang="ko-KR" sz="1600" dirty="0" smtClean="0">
                          <a:solidFill>
                            <a:srgbClr val="C00000"/>
                          </a:solidFill>
                          <a:latin typeface="Calibri" pitchFamily="34" charset="0"/>
                        </a:rPr>
                        <a:t>    Terlipressin </a:t>
                      </a:r>
                    </a:p>
                    <a:p>
                      <a:pPr latinLnBrk="1"/>
                      <a:r>
                        <a:rPr lang="en-US" altLang="ko-KR" sz="1600" dirty="0" smtClean="0">
                          <a:latin typeface="Calibri" pitchFamily="34" charset="0"/>
                        </a:rPr>
                        <a:t>       0.5 mg IV q4-6h.</a:t>
                      </a:r>
                      <a:r>
                        <a:rPr lang="en-US" altLang="ko-KR" sz="1600" baseline="0" dirty="0" smtClean="0">
                          <a:latin typeface="Calibri" pitchFamily="34" charset="0"/>
                        </a:rPr>
                        <a:t> 2-3</a:t>
                      </a:r>
                      <a:r>
                        <a:rPr lang="ko-KR" altLang="en-US" sz="1600" baseline="0" dirty="0" smtClean="0">
                          <a:latin typeface="Calibri" pitchFamily="34" charset="0"/>
                        </a:rPr>
                        <a:t>일마다 증량하여 </a:t>
                      </a:r>
                      <a:r>
                        <a:rPr lang="en-US" altLang="ko-KR" sz="1600" baseline="0" dirty="0" smtClean="0">
                          <a:latin typeface="Calibri" pitchFamily="34" charset="0"/>
                        </a:rPr>
                        <a:t>1 mg/4 hr</a:t>
                      </a:r>
                      <a:r>
                        <a:rPr lang="ko-KR" altLang="en-US" sz="1600" baseline="0" dirty="0" smtClean="0">
                          <a:latin typeface="Calibri" pitchFamily="34" charset="0"/>
                        </a:rPr>
                        <a:t>까지 증량</a:t>
                      </a:r>
                      <a:r>
                        <a:rPr lang="en-US" altLang="ko-KR" sz="1600" baseline="0" dirty="0" smtClean="0">
                          <a:latin typeface="Calibri" pitchFamily="34" charset="0"/>
                        </a:rPr>
                        <a:t> </a:t>
                      </a:r>
                    </a:p>
                    <a:p>
                      <a:pPr latinLnBrk="1"/>
                      <a:r>
                        <a:rPr lang="en-US" altLang="ko-KR" sz="1600" baseline="0" dirty="0" smtClean="0">
                          <a:latin typeface="Calibri" pitchFamily="34" charset="0"/>
                        </a:rPr>
                        <a:t>       </a:t>
                      </a:r>
                      <a:r>
                        <a:rPr lang="ko-KR" altLang="en-US" sz="1600" baseline="0" dirty="0" smtClean="0">
                          <a:latin typeface="Calibri" pitchFamily="34" charset="0"/>
                        </a:rPr>
                        <a:t>최대용량은 </a:t>
                      </a:r>
                      <a:r>
                        <a:rPr lang="en-US" altLang="ko-KR" sz="1600" baseline="0" dirty="0" smtClean="0">
                          <a:latin typeface="Calibri" pitchFamily="34" charset="0"/>
                        </a:rPr>
                        <a:t>2 mg/4 hr</a:t>
                      </a:r>
                    </a:p>
                    <a:p>
                      <a:pPr latinLnBrk="1"/>
                      <a:r>
                        <a:rPr lang="en-US" altLang="ko-KR" sz="1600" baseline="0" dirty="0" smtClean="0">
                          <a:latin typeface="Calibri" pitchFamily="34" charset="0"/>
                        </a:rPr>
                        <a:t>    </a:t>
                      </a:r>
                      <a:r>
                        <a:rPr lang="en-US" altLang="ko-KR" sz="1600" baseline="0" dirty="0" smtClean="0">
                          <a:solidFill>
                            <a:srgbClr val="C00000"/>
                          </a:solidFill>
                          <a:latin typeface="Calibri" pitchFamily="34" charset="0"/>
                        </a:rPr>
                        <a:t>Midodrine</a:t>
                      </a:r>
                    </a:p>
                    <a:p>
                      <a:pPr latinLnBrk="1"/>
                      <a:r>
                        <a:rPr lang="en-US" altLang="ko-KR" sz="1600" baseline="0" dirty="0" smtClean="0">
                          <a:latin typeface="Calibri" pitchFamily="34" charset="0"/>
                        </a:rPr>
                        <a:t>       2.5-7.5 mg po tid (</a:t>
                      </a:r>
                      <a:r>
                        <a:rPr lang="ko-KR" altLang="en-US" sz="1600" baseline="0" dirty="0" smtClean="0">
                          <a:latin typeface="Calibri" pitchFamily="34" charset="0"/>
                        </a:rPr>
                        <a:t>최대 </a:t>
                      </a:r>
                      <a:r>
                        <a:rPr lang="en-US" altLang="ko-KR" sz="1600" baseline="0" dirty="0" smtClean="0">
                          <a:latin typeface="Calibri" pitchFamily="34" charset="0"/>
                        </a:rPr>
                        <a:t>12.5 mg</a:t>
                      </a:r>
                      <a:r>
                        <a:rPr lang="ko-KR" altLang="en-US" sz="1600" baseline="0" dirty="0" smtClean="0">
                          <a:latin typeface="Calibri" pitchFamily="34" charset="0"/>
                        </a:rPr>
                        <a:t> </a:t>
                      </a:r>
                      <a:r>
                        <a:rPr lang="en-US" altLang="ko-KR" sz="1600" baseline="0" dirty="0" smtClean="0">
                          <a:latin typeface="Calibri" pitchFamily="34" charset="0"/>
                        </a:rPr>
                        <a:t>tid) plus </a:t>
                      </a:r>
                      <a:r>
                        <a:rPr lang="en-US" altLang="ko-KR" sz="1600" baseline="0" dirty="0" smtClean="0">
                          <a:solidFill>
                            <a:srgbClr val="C00000"/>
                          </a:solidFill>
                          <a:latin typeface="Calibri" pitchFamily="34" charset="0"/>
                        </a:rPr>
                        <a:t>Octreotide</a:t>
                      </a:r>
                      <a:r>
                        <a:rPr lang="en-US" altLang="ko-KR" sz="1600" baseline="0" dirty="0" smtClean="0">
                          <a:latin typeface="Calibri" pitchFamily="34" charset="0"/>
                        </a:rPr>
                        <a:t> 100 mcg SC tid (</a:t>
                      </a:r>
                      <a:r>
                        <a:rPr lang="ko-KR" altLang="en-US" sz="1600" baseline="0" dirty="0" smtClean="0">
                          <a:latin typeface="Calibri" pitchFamily="34" charset="0"/>
                        </a:rPr>
                        <a:t>최대 </a:t>
                      </a:r>
                      <a:r>
                        <a:rPr lang="en-US" altLang="ko-KR" sz="1600" baseline="0" dirty="0" smtClean="0">
                          <a:latin typeface="Calibri" pitchFamily="34" charset="0"/>
                        </a:rPr>
                        <a:t>200 mcg tid)</a:t>
                      </a:r>
                    </a:p>
                    <a:p>
                      <a:pPr latinLnBrk="1"/>
                      <a:r>
                        <a:rPr lang="en-US" altLang="ko-KR" sz="1600" baseline="0" dirty="0" smtClean="0">
                          <a:latin typeface="Calibri" pitchFamily="34" charset="0"/>
                        </a:rPr>
                        <a:t>    Norepinephrine 0.5-3 mg/hr IV</a:t>
                      </a:r>
                      <a:endParaRPr lang="ko-KR" altLang="en-US" sz="1600" dirty="0">
                        <a:latin typeface="Calibri" pitchFamily="34" charset="0"/>
                      </a:endParaRPr>
                    </a:p>
                  </a:txBody>
                  <a:tcPr marL="180000" marR="180000" marT="180000" marB="180000"/>
                </a:tc>
              </a:tr>
              <a:tr h="509728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latin typeface="Calibri" pitchFamily="34" charset="0"/>
                        </a:rPr>
                        <a:t>3. Albumin</a:t>
                      </a:r>
                      <a:r>
                        <a:rPr lang="en-US" altLang="ko-KR" sz="1600" baseline="0" dirty="0" smtClean="0">
                          <a:latin typeface="Calibri" pitchFamily="34" charset="0"/>
                        </a:rPr>
                        <a:t> infusion </a:t>
                      </a:r>
                      <a:r>
                        <a:rPr lang="ko-KR" altLang="en-US" sz="1600" baseline="0" dirty="0" smtClean="0">
                          <a:latin typeface="Calibri" pitchFamily="34" charset="0"/>
                        </a:rPr>
                        <a:t>병용</a:t>
                      </a:r>
                      <a:r>
                        <a:rPr lang="en-US" altLang="ko-KR" sz="1600" baseline="0" dirty="0" smtClean="0">
                          <a:latin typeface="Calibri" pitchFamily="34" charset="0"/>
                        </a:rPr>
                        <a:t>: 20-40 g/day after 1 g/kg on the first day</a:t>
                      </a:r>
                      <a:endParaRPr lang="ko-KR" altLang="en-US" sz="1600" dirty="0">
                        <a:latin typeface="Calibri" pitchFamily="34" charset="0"/>
                      </a:endParaRPr>
                    </a:p>
                  </a:txBody>
                  <a:tcPr marL="180000" marR="180000" marT="180000" marB="180000"/>
                </a:tc>
              </a:tr>
              <a:tr h="509728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latin typeface="Calibri" pitchFamily="34" charset="0"/>
                        </a:rPr>
                        <a:t>4. Terlipressin </a:t>
                      </a:r>
                      <a:r>
                        <a:rPr lang="ko-KR" altLang="en-US" sz="1600" dirty="0" smtClean="0">
                          <a:latin typeface="Calibri" pitchFamily="34" charset="0"/>
                        </a:rPr>
                        <a:t>금기</a:t>
                      </a:r>
                      <a:r>
                        <a:rPr lang="en-US" altLang="ko-KR" sz="1600" dirty="0" smtClean="0">
                          <a:latin typeface="Calibri" pitchFamily="34" charset="0"/>
                        </a:rPr>
                        <a:t>: </a:t>
                      </a:r>
                      <a:r>
                        <a:rPr lang="ko-KR" altLang="en-US" sz="1600" dirty="0" smtClean="0">
                          <a:latin typeface="Calibri" pitchFamily="34" charset="0"/>
                        </a:rPr>
                        <a:t>관상동맥질환</a:t>
                      </a:r>
                      <a:r>
                        <a:rPr lang="en-US" altLang="ko-KR" sz="1600" dirty="0" smtClean="0">
                          <a:latin typeface="Calibri" pitchFamily="34" charset="0"/>
                        </a:rPr>
                        <a:t>, </a:t>
                      </a:r>
                      <a:r>
                        <a:rPr lang="ko-KR" altLang="en-US" sz="1600" dirty="0" smtClean="0">
                          <a:latin typeface="Calibri" pitchFamily="34" charset="0"/>
                        </a:rPr>
                        <a:t>뇌혈관질환</a:t>
                      </a:r>
                      <a:r>
                        <a:rPr lang="en-US" altLang="ko-KR" sz="1600" dirty="0" smtClean="0">
                          <a:latin typeface="Calibri" pitchFamily="34" charset="0"/>
                        </a:rPr>
                        <a:t>, </a:t>
                      </a:r>
                      <a:r>
                        <a:rPr lang="ko-KR" altLang="en-US" sz="1600" dirty="0" smtClean="0">
                          <a:latin typeface="Calibri" pitchFamily="34" charset="0"/>
                        </a:rPr>
                        <a:t>고혈압</a:t>
                      </a:r>
                      <a:r>
                        <a:rPr lang="en-US" altLang="ko-KR" sz="1600" dirty="0" smtClean="0">
                          <a:latin typeface="Calibri" pitchFamily="34" charset="0"/>
                        </a:rPr>
                        <a:t>, </a:t>
                      </a:r>
                      <a:r>
                        <a:rPr lang="ko-KR" altLang="en-US" sz="1600" dirty="0" smtClean="0">
                          <a:latin typeface="Calibri" pitchFamily="34" charset="0"/>
                        </a:rPr>
                        <a:t>천식</a:t>
                      </a:r>
                      <a:endParaRPr lang="ko-KR" altLang="en-US" sz="1600" dirty="0">
                        <a:latin typeface="Calibri" pitchFamily="34" charset="0"/>
                      </a:endParaRPr>
                    </a:p>
                  </a:txBody>
                  <a:tcPr marL="180000" marR="180000" marT="180000" marB="180000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286380" y="6357958"/>
            <a:ext cx="3610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pc="-50" dirty="0" smtClean="0">
                <a:latin typeface="Calibri" pitchFamily="34" charset="0"/>
              </a:rPr>
              <a:t>Salerno F et al. Gut 2008;56:1310-1318</a:t>
            </a:r>
            <a:endParaRPr lang="ko-KR" altLang="en-US" spc="-5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Other agents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err="1" smtClean="0"/>
              <a:t>Misoprostol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en-US" altLang="ko-KR" dirty="0" smtClean="0"/>
              <a:t>N-</a:t>
            </a:r>
            <a:r>
              <a:rPr lang="en-US" altLang="ko-KR" dirty="0" err="1" smtClean="0"/>
              <a:t>acetylcysteine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en-US" altLang="ko-KR" dirty="0" smtClean="0"/>
              <a:t>ACE inhibitors: should not be used in HRS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TIPS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Used in the treatment of refractory </a:t>
            </a:r>
            <a:r>
              <a:rPr lang="en-US" altLang="ko-KR" dirty="0" err="1" smtClean="0"/>
              <a:t>ascites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en-US" altLang="ko-KR" dirty="0" smtClean="0"/>
              <a:t>Improvement in renal function may be delayed.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Survival for patients with type 1 HRS: 5 months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Cannot be recommended for MELD score &gt; 18</a:t>
            </a:r>
          </a:p>
          <a:p>
            <a:pPr lvl="1"/>
            <a:r>
              <a:rPr lang="en-US" altLang="ko-KR" dirty="0" smtClean="0"/>
              <a:t>Median survival &lt; 3 months</a:t>
            </a:r>
          </a:p>
          <a:p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Renal replacement therapies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Indications</a:t>
            </a:r>
          </a:p>
          <a:p>
            <a:pPr lvl="1"/>
            <a:r>
              <a:rPr lang="en-US" altLang="ko-KR" dirty="0" smtClean="0"/>
              <a:t>Patients awaiting a liver transplant</a:t>
            </a:r>
          </a:p>
          <a:p>
            <a:pPr lvl="1"/>
            <a:r>
              <a:rPr lang="en-US" altLang="ko-KR" dirty="0" smtClean="0"/>
              <a:t>Possibility of improvement in liver function(+)</a:t>
            </a:r>
          </a:p>
          <a:p>
            <a:pPr lvl="1"/>
            <a:endParaRPr lang="en-US" altLang="ko-KR" dirty="0" smtClean="0"/>
          </a:p>
          <a:p>
            <a:r>
              <a:rPr lang="en-US" altLang="ko-KR" dirty="0" smtClean="0"/>
              <a:t>Modalities</a:t>
            </a:r>
          </a:p>
          <a:p>
            <a:pPr lvl="1"/>
            <a:r>
              <a:rPr lang="en-US" altLang="ko-KR" dirty="0" smtClean="0"/>
              <a:t>Intermittent HD</a:t>
            </a:r>
          </a:p>
          <a:p>
            <a:pPr lvl="1"/>
            <a:r>
              <a:rPr lang="en-US" altLang="ko-KR" dirty="0" smtClean="0"/>
              <a:t>Continuous renal replacement therapies</a:t>
            </a:r>
          </a:p>
          <a:p>
            <a:pPr lvl="1"/>
            <a:r>
              <a:rPr lang="en-US" altLang="ko-KR" dirty="0" smtClean="0"/>
              <a:t>Ascites reinfusion dialysis</a:t>
            </a:r>
          </a:p>
          <a:p>
            <a:pPr lvl="1"/>
            <a:r>
              <a:rPr lang="en-US" altLang="ko-KR" dirty="0" smtClean="0"/>
              <a:t>Molecular adsorbents </a:t>
            </a:r>
            <a:r>
              <a:rPr lang="en-US" altLang="ko-KR" dirty="0" err="1" smtClean="0"/>
              <a:t>recirculating</a:t>
            </a:r>
            <a:r>
              <a:rPr lang="en-US" altLang="ko-KR" dirty="0" smtClean="0"/>
              <a:t> system (MARS)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Contents</a:t>
            </a:r>
            <a:endParaRPr lang="ko-KR" altLang="en-US" dirty="0"/>
          </a:p>
        </p:txBody>
      </p:sp>
      <p:sp>
        <p:nvSpPr>
          <p:cNvPr id="5" name="내용 개체 틀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altLang="ko-KR" dirty="0" smtClean="0">
                <a:solidFill>
                  <a:schemeClr val="bg2"/>
                </a:solidFill>
              </a:rPr>
              <a:t>Pathophysiology</a:t>
            </a:r>
          </a:p>
          <a:p>
            <a:pPr lvl="1"/>
            <a:r>
              <a:rPr lang="en-US" altLang="ko-KR" dirty="0" smtClean="0">
                <a:solidFill>
                  <a:schemeClr val="bg2"/>
                </a:solidFill>
              </a:rPr>
              <a:t>Vasodilatation and </a:t>
            </a:r>
            <a:r>
              <a:rPr lang="en-US" altLang="ko-KR" dirty="0" err="1" smtClean="0">
                <a:solidFill>
                  <a:schemeClr val="bg2"/>
                </a:solidFill>
              </a:rPr>
              <a:t>hyperdynamic</a:t>
            </a:r>
            <a:r>
              <a:rPr lang="en-US" altLang="ko-KR" dirty="0" smtClean="0">
                <a:solidFill>
                  <a:schemeClr val="bg2"/>
                </a:solidFill>
              </a:rPr>
              <a:t> circulation</a:t>
            </a:r>
          </a:p>
          <a:p>
            <a:pPr lvl="1"/>
            <a:r>
              <a:rPr lang="en-US" altLang="ko-KR" dirty="0" smtClean="0">
                <a:solidFill>
                  <a:schemeClr val="bg2"/>
                </a:solidFill>
              </a:rPr>
              <a:t>Impaired response to vasoconstrictors</a:t>
            </a:r>
          </a:p>
          <a:p>
            <a:endParaRPr lang="en-US" altLang="ko-KR" dirty="0" smtClean="0">
              <a:solidFill>
                <a:schemeClr val="bg2"/>
              </a:solidFill>
            </a:endParaRPr>
          </a:p>
          <a:p>
            <a:r>
              <a:rPr lang="en-US" altLang="ko-KR" dirty="0" smtClean="0">
                <a:solidFill>
                  <a:schemeClr val="bg2"/>
                </a:solidFill>
              </a:rPr>
              <a:t>Clinical disorders</a:t>
            </a:r>
          </a:p>
          <a:p>
            <a:pPr lvl="1"/>
            <a:r>
              <a:rPr lang="en-US" altLang="ko-KR" dirty="0" smtClean="0">
                <a:solidFill>
                  <a:schemeClr val="bg2"/>
                </a:solidFill>
              </a:rPr>
              <a:t>Hyponatremia</a:t>
            </a:r>
          </a:p>
          <a:p>
            <a:pPr lvl="1"/>
            <a:r>
              <a:rPr lang="en-US" altLang="ko-KR" dirty="0" smtClean="0">
                <a:solidFill>
                  <a:schemeClr val="bg2"/>
                </a:solidFill>
              </a:rPr>
              <a:t>Ascites</a:t>
            </a:r>
          </a:p>
          <a:p>
            <a:pPr lvl="1"/>
            <a:r>
              <a:rPr lang="en-US" altLang="ko-KR" dirty="0" smtClean="0">
                <a:solidFill>
                  <a:schemeClr val="bg2"/>
                </a:solidFill>
              </a:rPr>
              <a:t>Hepatorenal syndrome (HRS)</a:t>
            </a:r>
            <a:endParaRPr lang="ko-KR" altLang="en-US" dirty="0">
              <a:solidFill>
                <a:schemeClr val="bg2"/>
              </a:solidFill>
            </a:endParaRPr>
          </a:p>
        </p:txBody>
      </p:sp>
      <p:sp>
        <p:nvSpPr>
          <p:cNvPr id="6" name="내용 개체 틀 5"/>
          <p:cNvSpPr>
            <a:spLocks noGrp="1"/>
          </p:cNvSpPr>
          <p:nvPr>
            <p:ph sz="half" idx="2"/>
          </p:nvPr>
        </p:nvSpPr>
        <p:spPr>
          <a:xfrm>
            <a:off x="4648200" y="2000240"/>
            <a:ext cx="4281518" cy="4714908"/>
          </a:xfrm>
        </p:spPr>
        <p:txBody>
          <a:bodyPr/>
          <a:lstStyle/>
          <a:p>
            <a:r>
              <a:rPr lang="en-US" altLang="ko-KR" dirty="0" smtClean="0">
                <a:solidFill>
                  <a:schemeClr val="bg2"/>
                </a:solidFill>
              </a:rPr>
              <a:t>Management of hyponatremia</a:t>
            </a:r>
          </a:p>
          <a:p>
            <a:pPr lvl="1"/>
            <a:r>
              <a:rPr lang="en-US" altLang="ko-KR" dirty="0" smtClean="0">
                <a:solidFill>
                  <a:schemeClr val="bg2"/>
                </a:solidFill>
              </a:rPr>
              <a:t>V</a:t>
            </a:r>
            <a:r>
              <a:rPr lang="en-US" altLang="ko-KR" baseline="-25000" dirty="0" smtClean="0">
                <a:solidFill>
                  <a:schemeClr val="bg2"/>
                </a:solidFill>
              </a:rPr>
              <a:t>2</a:t>
            </a:r>
            <a:r>
              <a:rPr lang="en-US" altLang="ko-KR" dirty="0" smtClean="0">
                <a:solidFill>
                  <a:schemeClr val="bg2"/>
                </a:solidFill>
              </a:rPr>
              <a:t> receptor antagonist</a:t>
            </a:r>
          </a:p>
          <a:p>
            <a:endParaRPr lang="en-US" altLang="ko-KR" dirty="0" smtClean="0">
              <a:solidFill>
                <a:schemeClr val="bg2"/>
              </a:solidFill>
            </a:endParaRPr>
          </a:p>
          <a:p>
            <a:r>
              <a:rPr lang="en-US" altLang="ko-KR" dirty="0" smtClean="0">
                <a:solidFill>
                  <a:schemeClr val="bg2"/>
                </a:solidFill>
              </a:rPr>
              <a:t>Management of HRS</a:t>
            </a:r>
          </a:p>
          <a:p>
            <a:pPr lvl="1"/>
            <a:r>
              <a:rPr lang="en-US" altLang="ko-KR" dirty="0" smtClean="0">
                <a:solidFill>
                  <a:schemeClr val="bg2"/>
                </a:solidFill>
              </a:rPr>
              <a:t>Vasoconstrictors</a:t>
            </a:r>
          </a:p>
          <a:p>
            <a:pPr lvl="1"/>
            <a:r>
              <a:rPr lang="en-US" altLang="ko-KR" dirty="0" smtClean="0">
                <a:solidFill>
                  <a:schemeClr val="bg2"/>
                </a:solidFill>
              </a:rPr>
              <a:t>Other agents</a:t>
            </a:r>
          </a:p>
          <a:p>
            <a:pPr lvl="1"/>
            <a:r>
              <a:rPr lang="en-US" altLang="ko-KR" dirty="0" smtClean="0">
                <a:solidFill>
                  <a:schemeClr val="bg2"/>
                </a:solidFill>
              </a:rPr>
              <a:t>TIPS and </a:t>
            </a:r>
            <a:r>
              <a:rPr lang="en-US" altLang="ko-KR" dirty="0" err="1" smtClean="0">
                <a:solidFill>
                  <a:schemeClr val="bg2"/>
                </a:solidFill>
              </a:rPr>
              <a:t>peritoneovenous</a:t>
            </a:r>
            <a:r>
              <a:rPr lang="en-US" altLang="ko-KR" dirty="0" smtClean="0">
                <a:solidFill>
                  <a:schemeClr val="bg2"/>
                </a:solidFill>
              </a:rPr>
              <a:t> shunt</a:t>
            </a:r>
          </a:p>
          <a:p>
            <a:pPr lvl="1"/>
            <a:r>
              <a:rPr lang="en-US" altLang="ko-KR" dirty="0" smtClean="0">
                <a:solidFill>
                  <a:schemeClr val="bg2"/>
                </a:solidFill>
              </a:rPr>
              <a:t>Renal replacement therapies</a:t>
            </a:r>
          </a:p>
          <a:p>
            <a:endParaRPr lang="en-US" altLang="ko-KR" dirty="0" smtClean="0">
              <a:solidFill>
                <a:schemeClr val="bg2"/>
              </a:solidFill>
            </a:endParaRPr>
          </a:p>
          <a:p>
            <a:r>
              <a:rPr lang="en-US" altLang="ko-KR" dirty="0" smtClean="0"/>
              <a:t>Prevention</a:t>
            </a:r>
          </a:p>
          <a:p>
            <a:pPr lvl="1"/>
            <a:r>
              <a:rPr lang="en-US" altLang="ko-KR" dirty="0" smtClean="0">
                <a:solidFill>
                  <a:schemeClr val="tx1"/>
                </a:solidFill>
              </a:rPr>
              <a:t>Albumin infusion</a:t>
            </a:r>
          </a:p>
          <a:p>
            <a:pPr lvl="1"/>
            <a:r>
              <a:rPr lang="en-US" altLang="ko-KR" dirty="0" err="1" smtClean="0">
                <a:solidFill>
                  <a:schemeClr val="tx1"/>
                </a:solidFill>
              </a:rPr>
              <a:t>Norfloxacin</a:t>
            </a:r>
            <a:endParaRPr lang="en-US" altLang="ko-KR" dirty="0" smtClean="0">
              <a:solidFill>
                <a:schemeClr val="tx1"/>
              </a:solidFill>
            </a:endParaRPr>
          </a:p>
          <a:p>
            <a:endParaRPr lang="ko-KR" alt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Prevention of HRS</a:t>
            </a:r>
            <a:endParaRPr lang="ko-KR" altLang="en-US" dirty="0"/>
          </a:p>
        </p:txBody>
      </p:sp>
      <p:sp>
        <p:nvSpPr>
          <p:cNvPr id="6" name="내용 개체 틀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Albumin infusion</a:t>
            </a:r>
          </a:p>
          <a:p>
            <a:endParaRPr lang="en-US" altLang="ko-KR" dirty="0" smtClean="0"/>
          </a:p>
          <a:p>
            <a:r>
              <a:rPr lang="en-US" altLang="ko-KR" dirty="0" err="1" smtClean="0"/>
              <a:t>Norfloxacin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Albumin infusion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altLang="ko-KR" dirty="0" smtClean="0"/>
              <a:t>In patients with SBP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Method</a:t>
            </a:r>
          </a:p>
          <a:p>
            <a:pPr lvl="1"/>
            <a:r>
              <a:rPr lang="en-US" altLang="ko-KR" dirty="0" smtClean="0"/>
              <a:t>IV albumin 1.5 g/kg at the time of diagnosis of SBP</a:t>
            </a:r>
          </a:p>
          <a:p>
            <a:pPr lvl="1"/>
            <a:r>
              <a:rPr lang="en-US" altLang="ko-KR" dirty="0" smtClean="0"/>
              <a:t>Another dose of albumin 1.0 g/kg on day 3 of antibiotic treatment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Renal impairment↓, survival ↑ at 3 months</a:t>
            </a:r>
          </a:p>
          <a:p>
            <a:endParaRPr lang="ko-KR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143116"/>
            <a:ext cx="4352925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126169" y="6357958"/>
            <a:ext cx="4017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pc="-50" dirty="0" smtClean="0">
                <a:latin typeface="Calibri" pitchFamily="34" charset="0"/>
              </a:rPr>
              <a:t>Sort P et al. N </a:t>
            </a:r>
            <a:r>
              <a:rPr lang="en-US" altLang="ko-KR" spc="-50" dirty="0" err="1" smtClean="0">
                <a:latin typeface="Calibri" pitchFamily="34" charset="0"/>
              </a:rPr>
              <a:t>Engl</a:t>
            </a:r>
            <a:r>
              <a:rPr lang="ko-KR" altLang="en-US" spc="-50" dirty="0" smtClean="0">
                <a:latin typeface="Calibri" pitchFamily="34" charset="0"/>
              </a:rPr>
              <a:t> </a:t>
            </a:r>
            <a:r>
              <a:rPr lang="en-US" altLang="ko-KR" spc="-50" dirty="0" smtClean="0">
                <a:latin typeface="Calibri" pitchFamily="34" charset="0"/>
              </a:rPr>
              <a:t>J Med 1999;341:403-409</a:t>
            </a:r>
            <a:endParaRPr lang="ko-KR" altLang="en-US" spc="-50" dirty="0">
              <a:latin typeface="Calibri" pitchFamily="34" charset="0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8429652" y="3886199"/>
            <a:ext cx="500066" cy="733425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3" name="직선 연결선 12"/>
          <p:cNvCxnSpPr/>
          <p:nvPr/>
        </p:nvCxnSpPr>
        <p:spPr>
          <a:xfrm>
            <a:off x="4643438" y="4257675"/>
            <a:ext cx="1643074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직선 연결선 13"/>
          <p:cNvCxnSpPr/>
          <p:nvPr/>
        </p:nvCxnSpPr>
        <p:spPr>
          <a:xfrm>
            <a:off x="4643438" y="4071942"/>
            <a:ext cx="1643074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Pathophysiology</a:t>
            </a:r>
            <a:br>
              <a:rPr lang="en-US" altLang="ko-KR" dirty="0" smtClean="0"/>
            </a:br>
            <a:r>
              <a:rPr lang="en-US" altLang="ko-KR" sz="2700" dirty="0" smtClean="0"/>
              <a:t>Peripheral arterial vasodilatation &amp; </a:t>
            </a:r>
            <a:r>
              <a:rPr lang="en-US" altLang="ko-KR" sz="2700" dirty="0" err="1" smtClean="0"/>
              <a:t>hyperdynamic</a:t>
            </a:r>
            <a:r>
              <a:rPr lang="en-US" altLang="ko-KR" sz="2700" dirty="0" smtClean="0"/>
              <a:t> circulation</a:t>
            </a:r>
            <a:endParaRPr lang="ko-KR" altLang="en-US" sz="2700" dirty="0"/>
          </a:p>
        </p:txBody>
      </p:sp>
      <p:sp>
        <p:nvSpPr>
          <p:cNvPr id="8" name="모서리가 둥근 직사각형 7"/>
          <p:cNvSpPr/>
          <p:nvPr/>
        </p:nvSpPr>
        <p:spPr>
          <a:xfrm>
            <a:off x="2571736" y="1928802"/>
            <a:ext cx="2643206" cy="42862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b="1" spc="-50" dirty="0" smtClean="0">
                <a:solidFill>
                  <a:schemeClr val="tx1"/>
                </a:solidFill>
                <a:latin typeface="Calibri" pitchFamily="34" charset="0"/>
              </a:rPr>
              <a:t>Portal hypertension</a:t>
            </a:r>
            <a:endParaRPr lang="ko-KR" altLang="en-US" sz="2000" b="1" spc="-5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9" name="모서리가 둥근 직사각형 8"/>
          <p:cNvSpPr/>
          <p:nvPr/>
        </p:nvSpPr>
        <p:spPr>
          <a:xfrm>
            <a:off x="2000232" y="2571744"/>
            <a:ext cx="3786214" cy="42862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b="1" spc="-50" dirty="0" smtClean="0">
                <a:solidFill>
                  <a:srgbClr val="FF0000"/>
                </a:solidFill>
                <a:latin typeface="Calibri" pitchFamily="34" charset="0"/>
              </a:rPr>
              <a:t>Splanchnic/systemic vasodilatation</a:t>
            </a:r>
            <a:endParaRPr lang="ko-KR" altLang="en-US" sz="2000" b="1" spc="-50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0" name="모서리가 둥근 직사각형 9"/>
          <p:cNvSpPr/>
          <p:nvPr/>
        </p:nvSpPr>
        <p:spPr>
          <a:xfrm>
            <a:off x="2071670" y="3214686"/>
            <a:ext cx="3643338" cy="42862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b="1" spc="-50" dirty="0" smtClean="0">
                <a:solidFill>
                  <a:schemeClr val="tx1"/>
                </a:solidFill>
                <a:latin typeface="Calibri" pitchFamily="34" charset="0"/>
                <a:sym typeface="Wingdings"/>
              </a:rPr>
              <a:t></a:t>
            </a:r>
            <a:r>
              <a:rPr lang="en-US" altLang="ko-KR" sz="2000" b="1" spc="-50" dirty="0" smtClean="0">
                <a:solidFill>
                  <a:schemeClr val="tx1"/>
                </a:solidFill>
                <a:latin typeface="Calibri" pitchFamily="34" charset="0"/>
              </a:rPr>
              <a:t>Effective arterial blood volume</a:t>
            </a:r>
            <a:endParaRPr lang="ko-KR" altLang="en-US" sz="2000" b="1" spc="-5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2143108" y="3929066"/>
            <a:ext cx="3500462" cy="57150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b="1" spc="-50" dirty="0" err="1" smtClean="0">
                <a:solidFill>
                  <a:schemeClr val="tx1"/>
                </a:solidFill>
                <a:latin typeface="Calibri" pitchFamily="34" charset="0"/>
              </a:rPr>
              <a:t>Neurohormonal</a:t>
            </a:r>
            <a:r>
              <a:rPr lang="en-US" altLang="ko-KR" sz="2000" b="1" spc="-50" dirty="0" smtClean="0">
                <a:solidFill>
                  <a:schemeClr val="tx1"/>
                </a:solidFill>
                <a:latin typeface="Calibri" pitchFamily="34" charset="0"/>
              </a:rPr>
              <a:t> activation</a:t>
            </a:r>
          </a:p>
          <a:p>
            <a:pPr algn="ctr"/>
            <a:r>
              <a:rPr lang="en-US" altLang="ko-KR" spc="-50" dirty="0" smtClean="0">
                <a:solidFill>
                  <a:schemeClr val="tx1"/>
                </a:solidFill>
                <a:latin typeface="Calibri" pitchFamily="34" charset="0"/>
              </a:rPr>
              <a:t>(RAAS, SNS, AVP)</a:t>
            </a:r>
            <a:endParaRPr lang="ko-KR" altLang="en-US" spc="-5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2" name="모서리가 둥근 직사각형 11"/>
          <p:cNvSpPr/>
          <p:nvPr/>
        </p:nvSpPr>
        <p:spPr>
          <a:xfrm>
            <a:off x="571472" y="4929198"/>
            <a:ext cx="2643206" cy="35719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b="1" spc="-50" dirty="0" smtClean="0">
                <a:solidFill>
                  <a:schemeClr val="tx1"/>
                </a:solidFill>
                <a:latin typeface="Calibri" pitchFamily="34" charset="0"/>
              </a:rPr>
              <a:t>Na</a:t>
            </a:r>
            <a:r>
              <a:rPr lang="en-US" altLang="ko-KR" sz="2000" b="1" spc="-50" baseline="30000" dirty="0" smtClean="0">
                <a:solidFill>
                  <a:schemeClr val="tx1"/>
                </a:solidFill>
                <a:latin typeface="Calibri" pitchFamily="34" charset="0"/>
              </a:rPr>
              <a:t>+</a:t>
            </a:r>
            <a:r>
              <a:rPr lang="en-US" altLang="ko-KR" sz="2000" b="1" spc="-50" dirty="0" smtClean="0">
                <a:solidFill>
                  <a:schemeClr val="tx1"/>
                </a:solidFill>
                <a:latin typeface="Calibri" pitchFamily="34" charset="0"/>
              </a:rPr>
              <a:t> and water retention</a:t>
            </a:r>
            <a:endParaRPr lang="ko-KR" altLang="en-US" sz="2000" b="1" spc="-5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4714876" y="4929198"/>
            <a:ext cx="2500330" cy="35719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b="1" spc="-50" dirty="0" smtClean="0">
                <a:solidFill>
                  <a:schemeClr val="tx1"/>
                </a:solidFill>
                <a:latin typeface="Calibri" pitchFamily="34" charset="0"/>
              </a:rPr>
              <a:t>Renal vasoconstriction</a:t>
            </a:r>
            <a:endParaRPr lang="ko-KR" altLang="en-US" sz="2000" b="1" spc="-5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4" name="모서리가 둥근 직사각형 13"/>
          <p:cNvSpPr/>
          <p:nvPr/>
        </p:nvSpPr>
        <p:spPr>
          <a:xfrm>
            <a:off x="571472" y="5572140"/>
            <a:ext cx="2643206" cy="57150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b="1" spc="-50" dirty="0" err="1" smtClean="0">
                <a:solidFill>
                  <a:schemeClr val="tx1"/>
                </a:solidFill>
                <a:latin typeface="Calibri" pitchFamily="34" charset="0"/>
              </a:rPr>
              <a:t>Ascites</a:t>
            </a:r>
            <a:r>
              <a:rPr lang="en-US" altLang="ko-KR" sz="2000" b="1" spc="-50" dirty="0" smtClean="0">
                <a:solidFill>
                  <a:schemeClr val="tx1"/>
                </a:solidFill>
                <a:latin typeface="Calibri" pitchFamily="34" charset="0"/>
              </a:rPr>
              <a:t> and </a:t>
            </a:r>
            <a:r>
              <a:rPr lang="en-US" altLang="ko-KR" sz="2000" b="1" spc="-50" dirty="0" err="1" smtClean="0">
                <a:solidFill>
                  <a:schemeClr val="tx1"/>
                </a:solidFill>
                <a:latin typeface="Calibri" pitchFamily="34" charset="0"/>
              </a:rPr>
              <a:t>hyponatremia</a:t>
            </a:r>
            <a:endParaRPr lang="ko-KR" altLang="en-US" sz="2000" b="1" spc="-5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5" name="모서리가 둥근 직사각형 14"/>
          <p:cNvSpPr/>
          <p:nvPr/>
        </p:nvSpPr>
        <p:spPr>
          <a:xfrm>
            <a:off x="4857752" y="5572140"/>
            <a:ext cx="2214578" cy="42862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b="1" spc="-50" dirty="0" smtClean="0">
                <a:solidFill>
                  <a:schemeClr val="tx1"/>
                </a:solidFill>
                <a:latin typeface="Calibri" pitchFamily="34" charset="0"/>
                <a:sym typeface="Wingdings"/>
              </a:rPr>
              <a:t></a:t>
            </a:r>
            <a:r>
              <a:rPr lang="en-US" altLang="ko-KR" sz="2000" b="1" spc="-50" dirty="0" smtClean="0">
                <a:solidFill>
                  <a:schemeClr val="tx1"/>
                </a:solidFill>
                <a:latin typeface="Calibri" pitchFamily="34" charset="0"/>
              </a:rPr>
              <a:t>Renal blood flow</a:t>
            </a:r>
            <a:endParaRPr lang="ko-KR" altLang="en-US" sz="2000" b="1" spc="-5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6" name="모서리가 둥근 직사각형 15"/>
          <p:cNvSpPr/>
          <p:nvPr/>
        </p:nvSpPr>
        <p:spPr>
          <a:xfrm>
            <a:off x="4643438" y="6306189"/>
            <a:ext cx="2643206" cy="408959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b="1" spc="-50" dirty="0" err="1" smtClean="0">
                <a:solidFill>
                  <a:schemeClr val="tx1"/>
                </a:solidFill>
                <a:latin typeface="Calibri" pitchFamily="34" charset="0"/>
                <a:sym typeface="Wingdings"/>
              </a:rPr>
              <a:t>Hepatorenal</a:t>
            </a:r>
            <a:r>
              <a:rPr lang="en-US" altLang="ko-KR" sz="2000" b="1" spc="-50" dirty="0" smtClean="0">
                <a:solidFill>
                  <a:schemeClr val="tx1"/>
                </a:solidFill>
                <a:latin typeface="Calibri" pitchFamily="34" charset="0"/>
                <a:sym typeface="Wingdings"/>
              </a:rPr>
              <a:t> syndrome</a:t>
            </a:r>
            <a:endParaRPr lang="ko-KR" altLang="en-US" sz="2000" b="1" spc="-50" dirty="0">
              <a:solidFill>
                <a:schemeClr val="tx1"/>
              </a:solidFill>
              <a:latin typeface="Calibri" pitchFamily="34" charset="0"/>
            </a:endParaRPr>
          </a:p>
        </p:txBody>
      </p:sp>
      <p:cxnSp>
        <p:nvCxnSpPr>
          <p:cNvPr id="18" name="직선 화살표 연결선 17"/>
          <p:cNvCxnSpPr>
            <a:stCxn id="8" idx="2"/>
            <a:endCxn id="9" idx="0"/>
          </p:cNvCxnSpPr>
          <p:nvPr/>
        </p:nvCxnSpPr>
        <p:spPr>
          <a:xfrm rot="5400000">
            <a:off x="3786182" y="2464587"/>
            <a:ext cx="214314" cy="1588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직선 화살표 연결선 19"/>
          <p:cNvCxnSpPr>
            <a:stCxn id="9" idx="2"/>
            <a:endCxn id="10" idx="0"/>
          </p:cNvCxnSpPr>
          <p:nvPr/>
        </p:nvCxnSpPr>
        <p:spPr>
          <a:xfrm rot="5400000">
            <a:off x="3786182" y="3107529"/>
            <a:ext cx="214314" cy="1588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직선 화살표 연결선 21"/>
          <p:cNvCxnSpPr>
            <a:stCxn id="10" idx="2"/>
            <a:endCxn id="11" idx="0"/>
          </p:cNvCxnSpPr>
          <p:nvPr/>
        </p:nvCxnSpPr>
        <p:spPr>
          <a:xfrm rot="5400000">
            <a:off x="3750463" y="3786190"/>
            <a:ext cx="285752" cy="1588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꺾인 연결선 23"/>
          <p:cNvCxnSpPr>
            <a:stCxn id="11" idx="2"/>
            <a:endCxn id="12" idx="0"/>
          </p:cNvCxnSpPr>
          <p:nvPr/>
        </p:nvCxnSpPr>
        <p:spPr>
          <a:xfrm rot="5400000">
            <a:off x="2678893" y="3714752"/>
            <a:ext cx="428628" cy="2000264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2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hape 25"/>
          <p:cNvCxnSpPr>
            <a:stCxn id="11" idx="2"/>
            <a:endCxn id="13" idx="0"/>
          </p:cNvCxnSpPr>
          <p:nvPr/>
        </p:nvCxnSpPr>
        <p:spPr>
          <a:xfrm rot="16200000" flipH="1">
            <a:off x="4714876" y="3679033"/>
            <a:ext cx="428628" cy="2071702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2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직선 화살표 연결선 28"/>
          <p:cNvCxnSpPr>
            <a:stCxn id="13" idx="2"/>
            <a:endCxn id="15" idx="0"/>
          </p:cNvCxnSpPr>
          <p:nvPr/>
        </p:nvCxnSpPr>
        <p:spPr>
          <a:xfrm rot="5400000">
            <a:off x="5822165" y="5429264"/>
            <a:ext cx="285752" cy="1588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직선 화살표 연결선 30"/>
          <p:cNvCxnSpPr>
            <a:stCxn id="15" idx="2"/>
            <a:endCxn id="16" idx="0"/>
          </p:cNvCxnSpPr>
          <p:nvPr/>
        </p:nvCxnSpPr>
        <p:spPr>
          <a:xfrm rot="5400000">
            <a:off x="5812331" y="6153478"/>
            <a:ext cx="305421" cy="1588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직선 화살표 연결선 32"/>
          <p:cNvCxnSpPr>
            <a:stCxn id="12" idx="2"/>
            <a:endCxn id="14" idx="0"/>
          </p:cNvCxnSpPr>
          <p:nvPr/>
        </p:nvCxnSpPr>
        <p:spPr>
          <a:xfrm rot="5400000">
            <a:off x="1750199" y="5429264"/>
            <a:ext cx="285752" cy="1588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모서리가 둥근 직사각형 35"/>
          <p:cNvSpPr/>
          <p:nvPr/>
        </p:nvSpPr>
        <p:spPr>
          <a:xfrm>
            <a:off x="6929454" y="2571744"/>
            <a:ext cx="1928826" cy="42862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b="1" spc="-50" dirty="0" smtClean="0">
                <a:solidFill>
                  <a:srgbClr val="FF0000"/>
                </a:solidFill>
                <a:latin typeface="Calibri" pitchFamily="34" charset="0"/>
                <a:sym typeface="Wingdings"/>
              </a:rPr>
              <a:t></a:t>
            </a:r>
            <a:r>
              <a:rPr lang="en-US" altLang="ko-KR" sz="2000" b="1" spc="-50" dirty="0" smtClean="0">
                <a:solidFill>
                  <a:srgbClr val="FF0000"/>
                </a:solidFill>
                <a:latin typeface="Calibri" pitchFamily="34" charset="0"/>
              </a:rPr>
              <a:t>Cardiac output</a:t>
            </a:r>
            <a:endParaRPr lang="ko-KR" altLang="en-US" sz="2000" b="1" spc="-50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37" name="모서리가 둥근 직사각형 36"/>
          <p:cNvSpPr/>
          <p:nvPr/>
        </p:nvSpPr>
        <p:spPr>
          <a:xfrm>
            <a:off x="6858016" y="3262311"/>
            <a:ext cx="2071702" cy="64294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b="1" spc="-50" dirty="0" smtClean="0">
                <a:solidFill>
                  <a:schemeClr val="tx1"/>
                </a:solidFill>
                <a:latin typeface="Calibri" pitchFamily="34" charset="0"/>
                <a:sym typeface="Wingdings"/>
              </a:rPr>
              <a:t>High-output</a:t>
            </a:r>
          </a:p>
          <a:p>
            <a:pPr algn="ctr"/>
            <a:r>
              <a:rPr lang="en-US" altLang="ko-KR" sz="2000" b="1" spc="-50" dirty="0" smtClean="0">
                <a:solidFill>
                  <a:schemeClr val="tx1"/>
                </a:solidFill>
                <a:latin typeface="Calibri" pitchFamily="34" charset="0"/>
                <a:sym typeface="Wingdings"/>
              </a:rPr>
              <a:t>Heart failure</a:t>
            </a:r>
            <a:endParaRPr lang="ko-KR" altLang="en-US" sz="2000" b="1" spc="-50" dirty="0">
              <a:solidFill>
                <a:schemeClr val="tx1"/>
              </a:solidFill>
              <a:latin typeface="Calibri" pitchFamily="34" charset="0"/>
            </a:endParaRPr>
          </a:p>
        </p:txBody>
      </p:sp>
      <p:cxnSp>
        <p:nvCxnSpPr>
          <p:cNvPr id="39" name="직선 화살표 연결선 38"/>
          <p:cNvCxnSpPr>
            <a:stCxn id="9" idx="3"/>
            <a:endCxn id="36" idx="1"/>
          </p:cNvCxnSpPr>
          <p:nvPr/>
        </p:nvCxnSpPr>
        <p:spPr>
          <a:xfrm>
            <a:off x="5786446" y="2786058"/>
            <a:ext cx="1143008" cy="1588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직선 화살표 연결선 40"/>
          <p:cNvCxnSpPr>
            <a:stCxn id="36" idx="2"/>
            <a:endCxn id="37" idx="0"/>
          </p:cNvCxnSpPr>
          <p:nvPr/>
        </p:nvCxnSpPr>
        <p:spPr>
          <a:xfrm rot="5400000">
            <a:off x="7762898" y="3131341"/>
            <a:ext cx="261939" cy="1588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hape 42"/>
          <p:cNvCxnSpPr>
            <a:stCxn id="34" idx="2"/>
            <a:endCxn id="15" idx="3"/>
          </p:cNvCxnSpPr>
          <p:nvPr/>
        </p:nvCxnSpPr>
        <p:spPr>
          <a:xfrm rot="5400000">
            <a:off x="7018752" y="4911339"/>
            <a:ext cx="928694" cy="821537"/>
          </a:xfrm>
          <a:prstGeom prst="bentConnector2">
            <a:avLst/>
          </a:prstGeom>
          <a:ln w="38100">
            <a:solidFill>
              <a:schemeClr val="accent2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직선 화살표 연결선 34"/>
          <p:cNvCxnSpPr>
            <a:stCxn id="13" idx="1"/>
            <a:endCxn id="12" idx="3"/>
          </p:cNvCxnSpPr>
          <p:nvPr/>
        </p:nvCxnSpPr>
        <p:spPr>
          <a:xfrm rot="10800000">
            <a:off x="3214678" y="5107793"/>
            <a:ext cx="1500198" cy="1588"/>
          </a:xfrm>
          <a:prstGeom prst="straightConnector1">
            <a:avLst/>
          </a:prstGeom>
          <a:ln w="28575">
            <a:solidFill>
              <a:schemeClr val="accent2">
                <a:lumMod val="75000"/>
              </a:schemeClr>
            </a:solidFill>
            <a:prstDash val="sys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모서리가 둥근 직사각형 33"/>
          <p:cNvSpPr/>
          <p:nvPr/>
        </p:nvSpPr>
        <p:spPr>
          <a:xfrm>
            <a:off x="6858016" y="4143380"/>
            <a:ext cx="2071702" cy="71438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b="1" spc="-50" dirty="0" smtClean="0">
                <a:solidFill>
                  <a:schemeClr val="tx1"/>
                </a:solidFill>
                <a:latin typeface="Calibri" pitchFamily="34" charset="0"/>
                <a:sym typeface="Wingdings"/>
              </a:rPr>
              <a:t>Low-output</a:t>
            </a:r>
          </a:p>
          <a:p>
            <a:pPr algn="ctr"/>
            <a:r>
              <a:rPr lang="en-US" altLang="ko-KR" sz="2000" b="1" spc="-50" dirty="0" smtClean="0">
                <a:solidFill>
                  <a:schemeClr val="tx1"/>
                </a:solidFill>
                <a:latin typeface="Calibri" pitchFamily="34" charset="0"/>
                <a:sym typeface="Wingdings"/>
              </a:rPr>
              <a:t>Heart failure</a:t>
            </a:r>
            <a:endParaRPr lang="ko-KR" altLang="en-US" sz="2000" b="1" spc="-50" dirty="0">
              <a:solidFill>
                <a:schemeClr val="tx1"/>
              </a:solidFill>
              <a:latin typeface="Calibri" pitchFamily="34" charset="0"/>
            </a:endParaRPr>
          </a:p>
        </p:txBody>
      </p:sp>
      <p:cxnSp>
        <p:nvCxnSpPr>
          <p:cNvPr id="42" name="직선 화살표 연결선 41"/>
          <p:cNvCxnSpPr>
            <a:stCxn id="37" idx="2"/>
            <a:endCxn id="34" idx="0"/>
          </p:cNvCxnSpPr>
          <p:nvPr/>
        </p:nvCxnSpPr>
        <p:spPr>
          <a:xfrm rot="5400000">
            <a:off x="7774804" y="4024316"/>
            <a:ext cx="238127" cy="1588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50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"/>
                            </p:stCondLst>
                            <p:childTnLst>
                              <p:par>
                                <p:cTn id="8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000"/>
                            </p:stCondLst>
                            <p:childTnLst>
                              <p:par>
                                <p:cTn id="9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500"/>
                            </p:stCondLst>
                            <p:childTnLst>
                              <p:par>
                                <p:cTn id="97" presetID="22" presetClass="entr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000"/>
                            </p:stCondLst>
                            <p:childTnLst>
                              <p:par>
                                <p:cTn id="10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500"/>
                            </p:stCondLst>
                            <p:childTnLst>
                              <p:par>
                                <p:cTn id="1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36" grpId="0"/>
      <p:bldP spid="37" grpId="0"/>
      <p:bldP spid="34" grpId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 smtClean="0"/>
              <a:t>Norfloxacin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altLang="ko-KR" sz="2800" dirty="0" err="1" smtClean="0"/>
              <a:t>Norfloxacin</a:t>
            </a:r>
            <a:r>
              <a:rPr lang="en-US" altLang="ko-KR" sz="2800" dirty="0" smtClean="0"/>
              <a:t> 400 mg/day</a:t>
            </a:r>
          </a:p>
          <a:p>
            <a:endParaRPr lang="en-US" altLang="ko-KR" sz="2800" dirty="0" smtClean="0"/>
          </a:p>
          <a:p>
            <a:r>
              <a:rPr lang="en-US" altLang="ko-KR" sz="2800" dirty="0" smtClean="0"/>
              <a:t>Indications</a:t>
            </a:r>
          </a:p>
          <a:p>
            <a:pPr lvl="1"/>
            <a:r>
              <a:rPr lang="en-US" altLang="ko-KR" sz="2400" dirty="0" err="1" smtClean="0"/>
              <a:t>Ascitic</a:t>
            </a:r>
            <a:r>
              <a:rPr lang="en-US" altLang="ko-KR" sz="2400" dirty="0" smtClean="0"/>
              <a:t> fluid total protein &lt; 1.5 g/</a:t>
            </a:r>
            <a:r>
              <a:rPr lang="en-US" altLang="ko-KR" sz="2400" dirty="0" err="1" smtClean="0"/>
              <a:t>dL</a:t>
            </a:r>
            <a:endParaRPr lang="en-US" altLang="ko-KR" sz="2400" dirty="0" smtClean="0"/>
          </a:p>
          <a:p>
            <a:pPr lvl="1"/>
            <a:r>
              <a:rPr lang="en-US" altLang="ko-KR" sz="2400" dirty="0" smtClean="0"/>
              <a:t>Child-Pugh score &gt; 9 and serum </a:t>
            </a:r>
            <a:r>
              <a:rPr lang="en-US" altLang="ko-KR" sz="2400" dirty="0" err="1" smtClean="0"/>
              <a:t>bilirubin</a:t>
            </a:r>
            <a:r>
              <a:rPr lang="en-US" altLang="ko-KR" sz="2400" dirty="0" smtClean="0"/>
              <a:t> &gt; 3 mg/</a:t>
            </a:r>
            <a:r>
              <a:rPr lang="en-US" altLang="ko-KR" sz="2400" dirty="0" err="1" smtClean="0"/>
              <a:t>dL</a:t>
            </a:r>
            <a:endParaRPr lang="en-US" altLang="ko-KR" sz="2400" dirty="0" smtClean="0"/>
          </a:p>
          <a:p>
            <a:pPr lvl="1"/>
            <a:r>
              <a:rPr lang="en-US" altLang="ko-KR" sz="2400" dirty="0" smtClean="0"/>
              <a:t>S-Cr </a:t>
            </a:r>
            <a:r>
              <a:rPr lang="en-US" altLang="ko-KR" sz="2400" dirty="0" smtClean="0">
                <a:sym typeface="Symbol"/>
              </a:rPr>
              <a:t></a:t>
            </a:r>
            <a:r>
              <a:rPr lang="en-US" altLang="ko-KR" sz="2400" dirty="0" smtClean="0"/>
              <a:t> 1.2 mg/</a:t>
            </a:r>
            <a:r>
              <a:rPr lang="en-US" altLang="ko-KR" sz="2400" dirty="0" err="1" smtClean="0"/>
              <a:t>dL</a:t>
            </a:r>
            <a:r>
              <a:rPr lang="en-US" altLang="ko-KR" sz="2400" dirty="0" smtClean="0"/>
              <a:t> or BUN </a:t>
            </a:r>
            <a:r>
              <a:rPr lang="en-US" altLang="ko-KR" sz="2400" dirty="0" smtClean="0">
                <a:sym typeface="Symbol"/>
              </a:rPr>
              <a:t> </a:t>
            </a:r>
            <a:r>
              <a:rPr lang="en-US" altLang="ko-KR" sz="2400" dirty="0" smtClean="0"/>
              <a:t> 25 mg/</a:t>
            </a:r>
            <a:r>
              <a:rPr lang="en-US" altLang="ko-KR" sz="2400" dirty="0" err="1" smtClean="0"/>
              <a:t>dL</a:t>
            </a:r>
            <a:r>
              <a:rPr lang="en-US" altLang="ko-KR" sz="2400" dirty="0" smtClean="0"/>
              <a:t> or Na </a:t>
            </a:r>
            <a:r>
              <a:rPr lang="en-US" altLang="ko-KR" sz="2400" dirty="0" smtClean="0">
                <a:sym typeface="Symbol"/>
              </a:rPr>
              <a:t></a:t>
            </a:r>
            <a:r>
              <a:rPr lang="en-US" altLang="ko-KR" sz="2400" dirty="0" smtClean="0"/>
              <a:t> 130 </a:t>
            </a:r>
            <a:r>
              <a:rPr lang="en-US" altLang="ko-KR" sz="2400" dirty="0" err="1" smtClean="0"/>
              <a:t>mEq</a:t>
            </a:r>
            <a:r>
              <a:rPr lang="en-US" altLang="ko-KR" sz="2400" dirty="0" smtClean="0"/>
              <a:t>/L</a:t>
            </a:r>
          </a:p>
          <a:p>
            <a:endParaRPr lang="ko-KR" altLang="en-US" sz="2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1428736"/>
            <a:ext cx="3733800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3929066"/>
            <a:ext cx="3638550" cy="240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216689" y="6357958"/>
            <a:ext cx="4927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pc="-50" dirty="0" smtClean="0">
                <a:latin typeface="Calibri" pitchFamily="34" charset="0"/>
              </a:rPr>
              <a:t>Fernandez J et al. Gastroenterology 2007;133:818-824</a:t>
            </a:r>
            <a:endParaRPr lang="ko-KR" altLang="en-US" spc="-50" dirty="0">
              <a:latin typeface="Calibri" pitchFamily="34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Summary</a:t>
            </a:r>
            <a:endParaRPr lang="ko-KR" altLang="en-US" dirty="0"/>
          </a:p>
        </p:txBody>
      </p:sp>
      <p:sp>
        <p:nvSpPr>
          <p:cNvPr id="5" name="내용 개체 틀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Renal dysfunction in chronic liver disease</a:t>
            </a:r>
          </a:p>
          <a:p>
            <a:pPr lvl="1"/>
            <a:r>
              <a:rPr lang="en-US" altLang="ko-KR" dirty="0" err="1" smtClean="0"/>
              <a:t>Hyperdynamic</a:t>
            </a:r>
            <a:r>
              <a:rPr lang="en-US" altLang="ko-KR" dirty="0" smtClean="0"/>
              <a:t> circulation</a:t>
            </a:r>
          </a:p>
          <a:p>
            <a:pPr lvl="1"/>
            <a:endParaRPr lang="en-US" altLang="ko-KR" dirty="0" smtClean="0"/>
          </a:p>
          <a:p>
            <a:r>
              <a:rPr lang="en-US" altLang="ko-KR" dirty="0" err="1" smtClean="0"/>
              <a:t>Hyponatremia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Role of V2 receptor antagonist</a:t>
            </a:r>
          </a:p>
          <a:p>
            <a:pPr lvl="1"/>
            <a:endParaRPr lang="en-US" altLang="ko-KR" dirty="0" smtClean="0"/>
          </a:p>
          <a:p>
            <a:r>
              <a:rPr lang="en-US" altLang="ko-KR" dirty="0" smtClean="0"/>
              <a:t>HRS is potentially reversible.</a:t>
            </a:r>
          </a:p>
          <a:p>
            <a:pPr lvl="1"/>
            <a:r>
              <a:rPr lang="en-US" altLang="ko-KR" dirty="0" smtClean="0"/>
              <a:t>Vasoconstrictor + albumin</a:t>
            </a:r>
          </a:p>
          <a:p>
            <a:endParaRPr lang="en-US" altLang="ko-KR" dirty="0" smtClean="0"/>
          </a:p>
          <a:p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sz="4900" dirty="0" err="1" smtClean="0"/>
              <a:t>Hyperdynamic</a:t>
            </a:r>
            <a:r>
              <a:rPr lang="en-US" altLang="ko-KR" sz="4900" dirty="0" smtClean="0"/>
              <a:t> circulation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sz="2700" dirty="0" smtClean="0"/>
              <a:t>Mechanisms</a:t>
            </a:r>
            <a:endParaRPr lang="ko-KR" altLang="en-US" dirty="0"/>
          </a:p>
        </p:txBody>
      </p:sp>
      <p:sp>
        <p:nvSpPr>
          <p:cNvPr id="27" name="내용 개체 틀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err="1" smtClean="0"/>
              <a:t>Splanchnic</a:t>
            </a:r>
            <a:r>
              <a:rPr lang="en-US" altLang="ko-KR" dirty="0" smtClean="0"/>
              <a:t> blood flow after portal-vein ligation</a:t>
            </a:r>
            <a:endParaRPr lang="ko-KR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1" y="2928934"/>
            <a:ext cx="8572560" cy="3705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8" name="TextBox 27"/>
          <p:cNvSpPr txBox="1"/>
          <p:nvPr/>
        </p:nvSpPr>
        <p:spPr>
          <a:xfrm>
            <a:off x="928662" y="3143248"/>
            <a:ext cx="14813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rgbClr val="C00000"/>
                </a:solidFill>
                <a:latin typeface="Arial Narrow" pitchFamily="34" charset="0"/>
              </a:rPr>
              <a:t>Total peripheral</a:t>
            </a:r>
          </a:p>
          <a:p>
            <a:r>
              <a:rPr lang="en-US" altLang="ko-KR" dirty="0" smtClean="0">
                <a:solidFill>
                  <a:srgbClr val="C00000"/>
                </a:solidFill>
                <a:latin typeface="Arial Narrow" pitchFamily="34" charset="0"/>
              </a:rPr>
              <a:t>resistance</a:t>
            </a:r>
            <a:endParaRPr lang="ko-KR" altLang="en-US" dirty="0">
              <a:solidFill>
                <a:srgbClr val="C00000"/>
              </a:solidFill>
              <a:latin typeface="Arial Narrow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071802" y="3143248"/>
            <a:ext cx="1491947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dirty="0" smtClean="0">
                <a:solidFill>
                  <a:srgbClr val="C00000"/>
                </a:solidFill>
                <a:latin typeface="Arial Narrow" pitchFamily="34" charset="0"/>
              </a:rPr>
              <a:t>SMA blood flow</a:t>
            </a:r>
            <a:endParaRPr lang="ko-KR" altLang="en-US" dirty="0">
              <a:solidFill>
                <a:srgbClr val="C00000"/>
              </a:solidFill>
              <a:latin typeface="Arial Narrow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429256" y="3143248"/>
            <a:ext cx="1491947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dirty="0" smtClean="0">
                <a:solidFill>
                  <a:srgbClr val="C00000"/>
                </a:solidFill>
                <a:latin typeface="Arial Narrow" pitchFamily="34" charset="0"/>
              </a:rPr>
              <a:t>Plasma volume</a:t>
            </a:r>
            <a:endParaRPr lang="ko-KR" altLang="en-US" dirty="0">
              <a:solidFill>
                <a:srgbClr val="C00000"/>
              </a:solidFill>
              <a:latin typeface="Arial Narrow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500958" y="3143248"/>
            <a:ext cx="1491947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dirty="0" smtClean="0">
                <a:solidFill>
                  <a:srgbClr val="C00000"/>
                </a:solidFill>
                <a:latin typeface="Arial Narrow" pitchFamily="34" charset="0"/>
              </a:rPr>
              <a:t>Cardiac index</a:t>
            </a:r>
            <a:endParaRPr lang="ko-KR" altLang="en-US" dirty="0">
              <a:solidFill>
                <a:srgbClr val="C00000"/>
              </a:solidFill>
              <a:latin typeface="Arial Narrow" pitchFamily="34" charset="0"/>
            </a:endParaRPr>
          </a:p>
        </p:txBody>
      </p:sp>
      <p:sp>
        <p:nvSpPr>
          <p:cNvPr id="32" name="직사각형 31"/>
          <p:cNvSpPr/>
          <p:nvPr/>
        </p:nvSpPr>
        <p:spPr>
          <a:xfrm>
            <a:off x="4429124" y="250030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pc="-50" dirty="0" err="1" smtClean="0">
                <a:latin typeface="Calibri" pitchFamily="34" charset="0"/>
              </a:rPr>
              <a:t>Colombato</a:t>
            </a:r>
            <a:r>
              <a:rPr lang="en-US" altLang="ko-KR" spc="-50" dirty="0" smtClean="0">
                <a:latin typeface="Calibri" pitchFamily="34" charset="0"/>
              </a:rPr>
              <a:t> LA et al. </a:t>
            </a:r>
            <a:r>
              <a:rPr lang="en-US" altLang="ko-KR" spc="-50" dirty="0" err="1" smtClean="0">
                <a:latin typeface="Calibri" pitchFamily="34" charset="0"/>
              </a:rPr>
              <a:t>Hepatology</a:t>
            </a:r>
            <a:r>
              <a:rPr lang="en-US" altLang="ko-KR" spc="-50" dirty="0" smtClean="0">
                <a:latin typeface="Calibri" pitchFamily="34" charset="0"/>
              </a:rPr>
              <a:t>. 1992;15:323–328.</a:t>
            </a:r>
            <a:endParaRPr lang="ko-KR" altLang="en-US" spc="-50" dirty="0">
              <a:latin typeface="Calibri" pitchFamily="34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sz="4900" dirty="0" err="1" smtClean="0"/>
              <a:t>Hyperdynamic</a:t>
            </a:r>
            <a:r>
              <a:rPr lang="en-US" altLang="ko-KR" sz="4900" dirty="0" smtClean="0"/>
              <a:t> circulation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sz="2700" dirty="0" smtClean="0"/>
              <a:t>Mechanisms</a:t>
            </a:r>
            <a:endParaRPr lang="ko-KR" altLang="en-US" dirty="0"/>
          </a:p>
        </p:txBody>
      </p:sp>
      <p:grpSp>
        <p:nvGrpSpPr>
          <p:cNvPr id="68" name="그룹 67"/>
          <p:cNvGrpSpPr/>
          <p:nvPr/>
        </p:nvGrpSpPr>
        <p:grpSpPr>
          <a:xfrm>
            <a:off x="1100113" y="3368255"/>
            <a:ext cx="1485910" cy="2263265"/>
            <a:chOff x="1457303" y="3143248"/>
            <a:chExt cx="1485910" cy="2263265"/>
          </a:xfrm>
        </p:grpSpPr>
        <p:sp>
          <p:nvSpPr>
            <p:cNvPr id="50" name="순서도: 처리 49"/>
            <p:cNvSpPr/>
            <p:nvPr/>
          </p:nvSpPr>
          <p:spPr>
            <a:xfrm>
              <a:off x="1457303" y="3143248"/>
              <a:ext cx="1485910" cy="1468064"/>
            </a:xfrm>
            <a:prstGeom prst="flowChartProcess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44000" rtlCol="0" anchor="t"/>
            <a:lstStyle/>
            <a:p>
              <a:r>
                <a:rPr lang="en-US" altLang="ko-KR" sz="1600" spc="-50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  <a:latin typeface="바탕"/>
                  <a:ea typeface="바탕"/>
                </a:rPr>
                <a:t>↓</a:t>
              </a:r>
              <a:r>
                <a:rPr lang="en-US" altLang="ko-KR" sz="1600" spc="-50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  <a:latin typeface="Calibri" pitchFamily="34" charset="0"/>
                </a:rPr>
                <a:t>Vascular reactivity to vasoconstrictors</a:t>
              </a:r>
              <a:endParaRPr lang="ko-KR" altLang="en-US" sz="1600" spc="-50" dirty="0">
                <a:solidFill>
                  <a:schemeClr val="accent2">
                    <a:lumMod val="20000"/>
                    <a:lumOff val="80000"/>
                  </a:schemeClr>
                </a:solidFill>
                <a:latin typeface="Calibri" pitchFamily="34" charset="0"/>
              </a:endParaRPr>
            </a:p>
          </p:txBody>
        </p:sp>
        <p:sp>
          <p:nvSpPr>
            <p:cNvPr id="51" name="순서도: 수동 입력 50"/>
            <p:cNvSpPr/>
            <p:nvPr/>
          </p:nvSpPr>
          <p:spPr>
            <a:xfrm flipH="1" flipV="1">
              <a:off x="1457303" y="4611312"/>
              <a:ext cx="1485910" cy="795201"/>
            </a:xfrm>
            <a:prstGeom prst="flowChartManualInpu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44000" rtlCol="0" anchor="t"/>
            <a:lstStyle/>
            <a:p>
              <a:pPr algn="ctr"/>
              <a:endParaRPr lang="ko-KR" altLang="en-US" sz="1400" spc="-50"/>
            </a:p>
          </p:txBody>
        </p:sp>
      </p:grpSp>
      <p:grpSp>
        <p:nvGrpSpPr>
          <p:cNvPr id="69" name="그룹 68"/>
          <p:cNvGrpSpPr/>
          <p:nvPr/>
        </p:nvGrpSpPr>
        <p:grpSpPr>
          <a:xfrm>
            <a:off x="2814625" y="3368255"/>
            <a:ext cx="1485910" cy="2043048"/>
            <a:chOff x="3171815" y="3143248"/>
            <a:chExt cx="1485910" cy="2043048"/>
          </a:xfrm>
        </p:grpSpPr>
        <p:sp>
          <p:nvSpPr>
            <p:cNvPr id="52" name="순서도: 처리 51"/>
            <p:cNvSpPr/>
            <p:nvPr/>
          </p:nvSpPr>
          <p:spPr>
            <a:xfrm>
              <a:off x="3171815" y="3143248"/>
              <a:ext cx="1485910" cy="1468064"/>
            </a:xfrm>
            <a:prstGeom prst="flowChartProcess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44000" rtlCol="0" anchor="t"/>
            <a:lstStyle/>
            <a:p>
              <a:r>
                <a:rPr lang="en-US" altLang="ko-KR" sz="1600" spc="-50" dirty="0" err="1" smtClean="0">
                  <a:solidFill>
                    <a:schemeClr val="accent2">
                      <a:lumMod val="20000"/>
                      <a:lumOff val="80000"/>
                    </a:schemeClr>
                  </a:solidFill>
                  <a:latin typeface="Calibri" pitchFamily="34" charset="0"/>
                </a:rPr>
                <a:t>Vasorelaxation</a:t>
              </a:r>
              <a:endParaRPr lang="en-US" altLang="ko-KR" sz="1600" spc="-5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Calibri" pitchFamily="34" charset="0"/>
              </a:endParaRPr>
            </a:p>
            <a:p>
              <a:r>
                <a:rPr lang="en-US" altLang="ko-KR" sz="1600" spc="-50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  <a:latin typeface="Calibri" pitchFamily="34" charset="0"/>
                </a:rPr>
                <a:t>NO</a:t>
              </a:r>
            </a:p>
            <a:p>
              <a:r>
                <a:rPr lang="en-US" altLang="ko-KR" sz="1100" spc="-50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  <a:latin typeface="Calibri" pitchFamily="34" charset="0"/>
                </a:rPr>
                <a:t>EDHF</a:t>
              </a:r>
            </a:p>
            <a:p>
              <a:r>
                <a:rPr lang="en-US" altLang="ko-KR" sz="1100" spc="-50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  <a:latin typeface="Calibri" pitchFamily="34" charset="0"/>
                </a:rPr>
                <a:t>CO</a:t>
              </a:r>
            </a:p>
            <a:p>
              <a:r>
                <a:rPr lang="en-US" altLang="ko-KR" sz="1100" spc="-50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  <a:latin typeface="Calibri" pitchFamily="34" charset="0"/>
                </a:rPr>
                <a:t>CGRP</a:t>
              </a:r>
            </a:p>
            <a:p>
              <a:r>
                <a:rPr lang="en-US" altLang="ko-KR" sz="1100" spc="-50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  <a:latin typeface="Calibri" pitchFamily="34" charset="0"/>
                </a:rPr>
                <a:t>ANP</a:t>
              </a:r>
              <a:endParaRPr lang="ko-KR" altLang="en-US" sz="1600" spc="-50" dirty="0">
                <a:solidFill>
                  <a:schemeClr val="accent2">
                    <a:lumMod val="20000"/>
                    <a:lumOff val="80000"/>
                  </a:schemeClr>
                </a:solidFill>
                <a:latin typeface="Calibri" pitchFamily="34" charset="0"/>
              </a:endParaRPr>
            </a:p>
          </p:txBody>
        </p:sp>
        <p:sp>
          <p:nvSpPr>
            <p:cNvPr id="54" name="순서도: 수동 입력 53"/>
            <p:cNvSpPr/>
            <p:nvPr/>
          </p:nvSpPr>
          <p:spPr>
            <a:xfrm flipH="1" flipV="1">
              <a:off x="3171815" y="4611312"/>
              <a:ext cx="1485910" cy="574984"/>
            </a:xfrm>
            <a:prstGeom prst="flowChartManualInpu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44000" rtlCol="0" anchor="t"/>
            <a:lstStyle/>
            <a:p>
              <a:pPr algn="ctr"/>
              <a:endParaRPr lang="ko-KR" altLang="en-US" sz="1400" spc="-50"/>
            </a:p>
          </p:txBody>
        </p:sp>
      </p:grpSp>
      <p:grpSp>
        <p:nvGrpSpPr>
          <p:cNvPr id="63" name="그룹 62"/>
          <p:cNvGrpSpPr/>
          <p:nvPr/>
        </p:nvGrpSpPr>
        <p:grpSpPr>
          <a:xfrm>
            <a:off x="6129348" y="3368255"/>
            <a:ext cx="1485910" cy="1773911"/>
            <a:chOff x="6929454" y="2357430"/>
            <a:chExt cx="1857388" cy="2071702"/>
          </a:xfrm>
        </p:grpSpPr>
        <p:sp>
          <p:nvSpPr>
            <p:cNvPr id="58" name="순서도: 처리 57"/>
            <p:cNvSpPr/>
            <p:nvPr/>
          </p:nvSpPr>
          <p:spPr>
            <a:xfrm>
              <a:off x="6929454" y="2357430"/>
              <a:ext cx="1857388" cy="1714512"/>
            </a:xfrm>
            <a:prstGeom prst="flowChartProcess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44000" rtlCol="0" anchor="t"/>
            <a:lstStyle/>
            <a:p>
              <a:r>
                <a:rPr lang="en-US" altLang="ko-KR" sz="1600" spc="-50" dirty="0" smtClean="0">
                  <a:solidFill>
                    <a:schemeClr val="accent4">
                      <a:lumMod val="20000"/>
                      <a:lumOff val="80000"/>
                    </a:schemeClr>
                  </a:solidFill>
                  <a:latin typeface="Calibri" pitchFamily="34" charset="0"/>
                </a:rPr>
                <a:t>Vasoconstrictors</a:t>
              </a:r>
            </a:p>
            <a:p>
              <a:r>
                <a:rPr lang="en-US" altLang="ko-KR" sz="1600" spc="-50" dirty="0" smtClean="0">
                  <a:solidFill>
                    <a:schemeClr val="accent4">
                      <a:lumMod val="20000"/>
                      <a:lumOff val="80000"/>
                    </a:schemeClr>
                  </a:solidFill>
                  <a:latin typeface="Calibri" pitchFamily="34" charset="0"/>
                </a:rPr>
                <a:t>SNS</a:t>
              </a:r>
            </a:p>
            <a:p>
              <a:r>
                <a:rPr lang="en-US" altLang="ko-KR" sz="1600" spc="-50" dirty="0" smtClean="0">
                  <a:solidFill>
                    <a:schemeClr val="accent4">
                      <a:lumMod val="20000"/>
                      <a:lumOff val="80000"/>
                    </a:schemeClr>
                  </a:solidFill>
                  <a:latin typeface="Calibri" pitchFamily="34" charset="0"/>
                </a:rPr>
                <a:t>RAAS</a:t>
              </a:r>
            </a:p>
            <a:p>
              <a:r>
                <a:rPr lang="en-US" altLang="ko-KR" sz="1600" spc="-50" dirty="0" smtClean="0">
                  <a:solidFill>
                    <a:schemeClr val="accent4">
                      <a:lumMod val="20000"/>
                      <a:lumOff val="80000"/>
                    </a:schemeClr>
                  </a:solidFill>
                  <a:latin typeface="Calibri" pitchFamily="34" charset="0"/>
                </a:rPr>
                <a:t>Vasopressin</a:t>
              </a:r>
              <a:endParaRPr lang="ko-KR" altLang="en-US" sz="1600" spc="-50" dirty="0">
                <a:solidFill>
                  <a:schemeClr val="accent4">
                    <a:lumMod val="20000"/>
                    <a:lumOff val="80000"/>
                  </a:schemeClr>
                </a:solidFill>
                <a:latin typeface="Calibri" pitchFamily="34" charset="0"/>
              </a:endParaRPr>
            </a:p>
          </p:txBody>
        </p:sp>
        <p:sp>
          <p:nvSpPr>
            <p:cNvPr id="60" name="순서도: 수동 입력 59"/>
            <p:cNvSpPr/>
            <p:nvPr/>
          </p:nvSpPr>
          <p:spPr>
            <a:xfrm flipH="1" flipV="1">
              <a:off x="6929454" y="4071942"/>
              <a:ext cx="1857388" cy="357190"/>
            </a:xfrm>
            <a:prstGeom prst="flowChartManualInpu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ko-KR" altLang="en-US" sz="1400" spc="-50"/>
            </a:p>
          </p:txBody>
        </p:sp>
      </p:grpSp>
      <p:sp>
        <p:nvSpPr>
          <p:cNvPr id="56" name="순서도: 처리 55"/>
          <p:cNvSpPr/>
          <p:nvPr/>
        </p:nvSpPr>
        <p:spPr>
          <a:xfrm rot="21344373">
            <a:off x="928662" y="5255210"/>
            <a:ext cx="6858048" cy="122339"/>
          </a:xfrm>
          <a:prstGeom prst="flowChartProces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/>
          </a:p>
        </p:txBody>
      </p:sp>
      <p:sp>
        <p:nvSpPr>
          <p:cNvPr id="62" name="이등변 삼각형 61"/>
          <p:cNvSpPr/>
          <p:nvPr/>
        </p:nvSpPr>
        <p:spPr>
          <a:xfrm>
            <a:off x="3571868" y="5386385"/>
            <a:ext cx="1571636" cy="1305808"/>
          </a:xfrm>
          <a:prstGeom prst="triangl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spc="-50" dirty="0" smtClean="0">
                <a:latin typeface="Calibri" pitchFamily="34" charset="0"/>
              </a:rPr>
              <a:t>Vascular Tone</a:t>
            </a:r>
            <a:endParaRPr lang="ko-KR" altLang="en-US" sz="1400" spc="-50" dirty="0">
              <a:latin typeface="Calibri" pitchFamily="34" charset="0"/>
            </a:endParaRPr>
          </a:p>
        </p:txBody>
      </p:sp>
      <p:sp>
        <p:nvSpPr>
          <p:cNvPr id="70" name="모서리가 둥근 직사각형 69"/>
          <p:cNvSpPr/>
          <p:nvPr/>
        </p:nvSpPr>
        <p:spPr>
          <a:xfrm>
            <a:off x="3286116" y="1714488"/>
            <a:ext cx="2286016" cy="42862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b="1" spc="-50" dirty="0" smtClean="0">
                <a:solidFill>
                  <a:schemeClr val="tx1"/>
                </a:solidFill>
                <a:latin typeface="Calibri" pitchFamily="34" charset="0"/>
              </a:rPr>
              <a:t>Portal hypertension</a:t>
            </a:r>
            <a:endParaRPr lang="ko-KR" altLang="en-US" sz="2000" b="1" spc="-5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71" name="모서리가 둥근 직사각형 70"/>
          <p:cNvSpPr/>
          <p:nvPr/>
        </p:nvSpPr>
        <p:spPr>
          <a:xfrm>
            <a:off x="1071538" y="2428868"/>
            <a:ext cx="3214710" cy="42862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spc="-50" dirty="0" err="1" smtClean="0">
                <a:solidFill>
                  <a:schemeClr val="tx1"/>
                </a:solidFill>
                <a:latin typeface="Calibri" pitchFamily="34" charset="0"/>
              </a:rPr>
              <a:t>Vasodilating</a:t>
            </a:r>
            <a:r>
              <a:rPr lang="en-US" altLang="ko-KR" b="1" spc="-50" dirty="0" smtClean="0">
                <a:solidFill>
                  <a:schemeClr val="tx1"/>
                </a:solidFill>
                <a:latin typeface="Calibri" pitchFamily="34" charset="0"/>
              </a:rPr>
              <a:t> mediators</a:t>
            </a:r>
            <a:endParaRPr lang="ko-KR" altLang="en-US" b="1" spc="-5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72" name="모서리가 둥근 직사각형 71"/>
          <p:cNvSpPr/>
          <p:nvPr/>
        </p:nvSpPr>
        <p:spPr>
          <a:xfrm>
            <a:off x="5357818" y="2285992"/>
            <a:ext cx="2500330" cy="71438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spc="-50" dirty="0" smtClean="0">
                <a:solidFill>
                  <a:schemeClr val="tx1"/>
                </a:solidFill>
                <a:latin typeface="Calibri" pitchFamily="34" charset="0"/>
              </a:rPr>
              <a:t>Bacterial translocation</a:t>
            </a:r>
          </a:p>
          <a:p>
            <a:pPr algn="ctr"/>
            <a:r>
              <a:rPr lang="en-US" altLang="ko-KR" sz="1600" spc="-50" dirty="0" err="1" smtClean="0">
                <a:solidFill>
                  <a:schemeClr val="tx1"/>
                </a:solidFill>
                <a:latin typeface="Calibri" pitchFamily="34" charset="0"/>
              </a:rPr>
              <a:t>Endotoxins</a:t>
            </a:r>
            <a:endParaRPr lang="en-US" altLang="ko-KR" sz="1600" spc="-50" dirty="0" smtClean="0">
              <a:solidFill>
                <a:schemeClr val="tx1"/>
              </a:solidFill>
              <a:latin typeface="Calibri" pitchFamily="34" charset="0"/>
            </a:endParaRPr>
          </a:p>
          <a:p>
            <a:pPr algn="ctr"/>
            <a:r>
              <a:rPr lang="en-US" altLang="ko-KR" sz="1600" spc="-50" dirty="0" smtClean="0">
                <a:solidFill>
                  <a:schemeClr val="tx1"/>
                </a:solidFill>
                <a:latin typeface="Calibri" pitchFamily="34" charset="0"/>
              </a:rPr>
              <a:t>Pro-inflammatory cytokines</a:t>
            </a:r>
            <a:endParaRPr lang="ko-KR" altLang="en-US" sz="1600" spc="-5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74" name="아래쪽 화살표 73"/>
          <p:cNvSpPr/>
          <p:nvPr/>
        </p:nvSpPr>
        <p:spPr>
          <a:xfrm>
            <a:off x="1785918" y="2890834"/>
            <a:ext cx="214314" cy="43267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5" name="아래쪽 화살표 74"/>
          <p:cNvSpPr/>
          <p:nvPr/>
        </p:nvSpPr>
        <p:spPr>
          <a:xfrm>
            <a:off x="3428992" y="2890834"/>
            <a:ext cx="214314" cy="43267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77" name="직선 화살표 연결선 76"/>
          <p:cNvCxnSpPr>
            <a:stCxn id="72" idx="1"/>
            <a:endCxn id="71" idx="3"/>
          </p:cNvCxnSpPr>
          <p:nvPr/>
        </p:nvCxnSpPr>
        <p:spPr>
          <a:xfrm rot="10800000">
            <a:off x="4286248" y="2643182"/>
            <a:ext cx="1071570" cy="1588"/>
          </a:xfrm>
          <a:prstGeom prst="straightConnector1">
            <a:avLst/>
          </a:prstGeom>
          <a:ln w="57150">
            <a:solidFill>
              <a:schemeClr val="accent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hape 80"/>
          <p:cNvCxnSpPr>
            <a:stCxn id="70" idx="3"/>
            <a:endCxn id="72" idx="0"/>
          </p:cNvCxnSpPr>
          <p:nvPr/>
        </p:nvCxnSpPr>
        <p:spPr>
          <a:xfrm>
            <a:off x="5572132" y="1928802"/>
            <a:ext cx="1035851" cy="357190"/>
          </a:xfrm>
          <a:prstGeom prst="bentConnector2">
            <a:avLst/>
          </a:prstGeom>
          <a:ln w="57150">
            <a:solidFill>
              <a:schemeClr val="accent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hape 82"/>
          <p:cNvCxnSpPr>
            <a:stCxn id="70" idx="1"/>
            <a:endCxn id="71" idx="0"/>
          </p:cNvCxnSpPr>
          <p:nvPr/>
        </p:nvCxnSpPr>
        <p:spPr>
          <a:xfrm rot="10800000" flipV="1">
            <a:off x="2678894" y="1928802"/>
            <a:ext cx="607223" cy="500066"/>
          </a:xfrm>
          <a:prstGeom prst="bentConnector2">
            <a:avLst/>
          </a:prstGeom>
          <a:ln w="57150">
            <a:solidFill>
              <a:schemeClr val="accent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extBox 94"/>
          <p:cNvSpPr txBox="1"/>
          <p:nvPr/>
        </p:nvSpPr>
        <p:spPr>
          <a:xfrm>
            <a:off x="1714480" y="5786454"/>
            <a:ext cx="14279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pc="-50" dirty="0" smtClean="0">
                <a:latin typeface="Calibri" pitchFamily="34" charset="0"/>
              </a:rPr>
              <a:t>Vasodilatation</a:t>
            </a:r>
            <a:endParaRPr lang="ko-KR" altLang="en-US" spc="-50" dirty="0">
              <a:latin typeface="Calibri" pitchFamily="34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5500694" y="5786454"/>
            <a:ext cx="1630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pc="-50" dirty="0" smtClean="0">
                <a:latin typeface="Calibri" pitchFamily="34" charset="0"/>
              </a:rPr>
              <a:t>Vasoconstriction</a:t>
            </a:r>
            <a:endParaRPr lang="ko-KR" altLang="en-US" spc="-50" dirty="0">
              <a:latin typeface="Calibri" pitchFamily="34" charset="0"/>
            </a:endParaRPr>
          </a:p>
        </p:txBody>
      </p:sp>
      <p:cxnSp>
        <p:nvCxnSpPr>
          <p:cNvPr id="98" name="직선 화살표 연결선 97"/>
          <p:cNvCxnSpPr>
            <a:stCxn id="52" idx="3"/>
            <a:endCxn id="58" idx="1"/>
          </p:cNvCxnSpPr>
          <p:nvPr/>
        </p:nvCxnSpPr>
        <p:spPr>
          <a:xfrm>
            <a:off x="4300535" y="4102287"/>
            <a:ext cx="1828813" cy="1588"/>
          </a:xfrm>
          <a:prstGeom prst="straightConnector1">
            <a:avLst/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직사각형 25"/>
          <p:cNvSpPr/>
          <p:nvPr/>
        </p:nvSpPr>
        <p:spPr>
          <a:xfrm>
            <a:off x="5218374" y="6357958"/>
            <a:ext cx="392562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altLang="ko-KR" sz="1600" spc="-50" dirty="0" smtClean="0">
                <a:latin typeface="Calibri" pitchFamily="34" charset="0"/>
              </a:rPr>
              <a:t>Wiest R et al. J </a:t>
            </a:r>
            <a:r>
              <a:rPr lang="en-US" altLang="ko-KR" sz="1600" spc="-50" dirty="0" err="1" smtClean="0">
                <a:latin typeface="Calibri" pitchFamily="34" charset="0"/>
              </a:rPr>
              <a:t>Clin</a:t>
            </a:r>
            <a:r>
              <a:rPr lang="en-US" altLang="ko-KR" sz="1600" spc="-50" dirty="0" smtClean="0">
                <a:latin typeface="Calibri" pitchFamily="34" charset="0"/>
              </a:rPr>
              <a:t> </a:t>
            </a:r>
            <a:r>
              <a:rPr lang="en-US" altLang="ko-KR" sz="1600" spc="-50" dirty="0" err="1" smtClean="0">
                <a:latin typeface="Calibri" pitchFamily="34" charset="0"/>
              </a:rPr>
              <a:t>Gastroenterol</a:t>
            </a:r>
            <a:r>
              <a:rPr lang="en-US" altLang="ko-KR" sz="1600" spc="-50" dirty="0" smtClean="0">
                <a:latin typeface="Calibri" pitchFamily="34" charset="0"/>
              </a:rPr>
              <a:t> </a:t>
            </a:r>
            <a:r>
              <a:rPr lang="fr-FR" altLang="ko-KR" sz="1600" spc="-50" dirty="0" smtClean="0">
                <a:latin typeface="Calibri" pitchFamily="34" charset="0"/>
              </a:rPr>
              <a:t>276:S272-S287</a:t>
            </a:r>
            <a:endParaRPr lang="ko-KR" altLang="en-US" sz="1600" spc="-50" dirty="0">
              <a:latin typeface="Calibri" pitchFamily="34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sz="4900" dirty="0" err="1" smtClean="0"/>
              <a:t>Hyperdynamic</a:t>
            </a:r>
            <a:r>
              <a:rPr lang="en-US" altLang="ko-KR" sz="4900" dirty="0" smtClean="0"/>
              <a:t> circulation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sz="2700" dirty="0" smtClean="0"/>
              <a:t>Mechanisms: The Role of Nitric Oxide</a:t>
            </a:r>
            <a:endParaRPr lang="ko-KR" altLang="en-US" dirty="0"/>
          </a:p>
        </p:txBody>
      </p:sp>
      <p:sp>
        <p:nvSpPr>
          <p:cNvPr id="27" name="내용 개체 틀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In vivo evidence</a:t>
            </a:r>
          </a:p>
          <a:p>
            <a:pPr lvl="1"/>
            <a:r>
              <a:rPr lang="en-US" altLang="ko-KR" dirty="0" smtClean="0"/>
              <a:t>Increased sensitivity to the </a:t>
            </a:r>
            <a:r>
              <a:rPr lang="en-US" altLang="ko-KR" dirty="0" err="1" smtClean="0"/>
              <a:t>pressor</a:t>
            </a:r>
            <a:r>
              <a:rPr lang="en-US" altLang="ko-KR" dirty="0" smtClean="0"/>
              <a:t> effect of NO inhibition</a:t>
            </a:r>
          </a:p>
          <a:p>
            <a:endParaRPr lang="en-US" altLang="ko-KR" dirty="0" smtClean="0"/>
          </a:p>
          <a:p>
            <a:pPr lvl="1"/>
            <a:r>
              <a:rPr lang="en-US" altLang="ko-KR" dirty="0" smtClean="0"/>
              <a:t>Nonspecific NO inhibitor (L-NAME) normalizes</a:t>
            </a:r>
          </a:p>
          <a:p>
            <a:pPr lvl="2"/>
            <a:r>
              <a:rPr lang="en-US" altLang="ko-KR" dirty="0" err="1" smtClean="0"/>
              <a:t>cGMP</a:t>
            </a:r>
            <a:r>
              <a:rPr lang="en-US" altLang="ko-KR" dirty="0" smtClean="0"/>
              <a:t> concentration</a:t>
            </a:r>
          </a:p>
          <a:p>
            <a:pPr lvl="2"/>
            <a:r>
              <a:rPr lang="en-US" altLang="ko-KR" dirty="0" smtClean="0"/>
              <a:t>cardiac index</a:t>
            </a:r>
          </a:p>
          <a:p>
            <a:pPr lvl="2"/>
            <a:r>
              <a:rPr lang="en-US" altLang="ko-KR" dirty="0" smtClean="0"/>
              <a:t>arterial pressure</a:t>
            </a:r>
          </a:p>
          <a:p>
            <a:pPr lvl="2"/>
            <a:r>
              <a:rPr lang="en-US" altLang="ko-KR" dirty="0" smtClean="0"/>
              <a:t>total vascular resistance</a:t>
            </a:r>
            <a:endParaRPr lang="ko-KR" alt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텍스트 개체 틀 25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/>
          <a:lstStyle/>
          <a:p>
            <a:r>
              <a:rPr lang="en-US" altLang="ko-KR" dirty="0" smtClean="0"/>
              <a:t>In vitro evidence</a:t>
            </a:r>
            <a:endParaRPr lang="ko-KR" altLang="en-US" dirty="0"/>
          </a:p>
        </p:txBody>
      </p:sp>
      <p:sp>
        <p:nvSpPr>
          <p:cNvPr id="28" name="텍스트 개체 틀 27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altLang="ko-KR" dirty="0" smtClean="0"/>
              <a:t>In vitro evidence</a:t>
            </a:r>
            <a:endParaRPr lang="ko-KR" altLang="en-US" dirty="0"/>
          </a:p>
        </p:txBody>
      </p:sp>
      <p:sp>
        <p:nvSpPr>
          <p:cNvPr id="27" name="내용 개체 틀 26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altLang="ko-KR" dirty="0" err="1" smtClean="0"/>
              <a:t>Hyporesponsiveness</a:t>
            </a:r>
            <a:r>
              <a:rPr lang="en-US" altLang="ko-KR" dirty="0" smtClean="0"/>
              <a:t> to vasoconstrictors is mainly localized to the endothelium.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Inhibition of NO synthesis restores vascular reactivity to normal levels.</a:t>
            </a:r>
          </a:p>
          <a:p>
            <a:endParaRPr lang="en-US" altLang="ko-KR" dirty="0" smtClean="0"/>
          </a:p>
          <a:p>
            <a:r>
              <a:rPr lang="en-US" altLang="ko-KR" dirty="0" err="1" smtClean="0"/>
              <a:t>Upregulation</a:t>
            </a:r>
            <a:r>
              <a:rPr lang="en-US" altLang="ko-KR" dirty="0" smtClean="0"/>
              <a:t> of </a:t>
            </a:r>
            <a:r>
              <a:rPr lang="en-US" altLang="ko-KR" dirty="0" err="1" smtClean="0"/>
              <a:t>eNOS</a:t>
            </a:r>
            <a:r>
              <a:rPr lang="en-US" altLang="ko-KR" dirty="0" smtClean="0"/>
              <a:t> in the superior mesenteric arterial endothelium</a:t>
            </a:r>
            <a:endParaRPr lang="ko-KR" altLang="en-US" dirty="0"/>
          </a:p>
        </p:txBody>
      </p:sp>
      <p:sp>
        <p:nvSpPr>
          <p:cNvPr id="29" name="내용 개체 틀 2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altLang="ko-KR" dirty="0" smtClean="0"/>
              <a:t>Impaired aortic responsiveness to vasoconstrictors</a:t>
            </a:r>
          </a:p>
          <a:p>
            <a:pPr lvl="1"/>
            <a:r>
              <a:rPr lang="en-US" altLang="ko-KR" dirty="0" smtClean="0"/>
              <a:t>Mediated largely by endothelium-derived NO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Increased pulmonary NO synthesis</a:t>
            </a:r>
          </a:p>
          <a:p>
            <a:pPr lvl="1"/>
            <a:r>
              <a:rPr lang="en-US" altLang="ko-KR" dirty="0" smtClean="0"/>
              <a:t>A key component in the development of </a:t>
            </a:r>
            <a:r>
              <a:rPr lang="en-US" altLang="ko-KR" dirty="0" err="1" smtClean="0"/>
              <a:t>hepato</a:t>
            </a:r>
            <a:r>
              <a:rPr lang="en-US" altLang="ko-KR" dirty="0" smtClean="0"/>
              <a:t>-pulmonary syndrome</a:t>
            </a:r>
            <a:endParaRPr lang="ko-KR" altLang="en-US" dirty="0" smtClean="0"/>
          </a:p>
          <a:p>
            <a:endParaRPr lang="ko-KR" altLang="en-US" dirty="0"/>
          </a:p>
        </p:txBody>
      </p:sp>
      <p:sp>
        <p:nvSpPr>
          <p:cNvPr id="8" name="제목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altLang="ko-KR" sz="4900" dirty="0" err="1" smtClean="0"/>
              <a:t>Hyperdynamic</a:t>
            </a:r>
            <a:r>
              <a:rPr lang="en-US" altLang="ko-KR" sz="4900" dirty="0" smtClean="0"/>
              <a:t> circulation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sz="2700" dirty="0" smtClean="0"/>
              <a:t>Mechanisms: The Role of Nitric Oxide</a:t>
            </a:r>
            <a:endParaRPr lang="ko-KR" alt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도시">
  <a:themeElements>
    <a:clrScheme name="도시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도시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도시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1387</TotalTime>
  <Words>2070</Words>
  <Application>Microsoft Office PowerPoint</Application>
  <PresentationFormat>화면 슬라이드 쇼(4:3)</PresentationFormat>
  <Paragraphs>564</Paragraphs>
  <Slides>51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51</vt:i4>
      </vt:variant>
    </vt:vector>
  </HeadingPairs>
  <TitlesOfParts>
    <vt:vector size="52" baseType="lpstr">
      <vt:lpstr>도시</vt:lpstr>
      <vt:lpstr>만성 간질환에서의  전해질 및 신기능 이상</vt:lpstr>
      <vt:lpstr>Contents</vt:lpstr>
      <vt:lpstr>Contents</vt:lpstr>
      <vt:lpstr>Renal dysfunction in cirrhosis</vt:lpstr>
      <vt:lpstr>Pathophysiology Peripheral arterial vasodilatation &amp; hyperdynamic circulation</vt:lpstr>
      <vt:lpstr>Hyperdynamic circulation Mechanisms</vt:lpstr>
      <vt:lpstr>Hyperdynamic circulation Mechanisms</vt:lpstr>
      <vt:lpstr>Hyperdynamic circulation Mechanisms: The Role of Nitric Oxide</vt:lpstr>
      <vt:lpstr>Hyperdynamic circulation Mechanisms: The Role of Nitric Oxide</vt:lpstr>
      <vt:lpstr>Hyperdynamic circulation Mechanisms: The Role of Nitric Oxide</vt:lpstr>
      <vt:lpstr>Hyperdynamic circulation Mechanisms: The Role of Nitric Oxide</vt:lpstr>
      <vt:lpstr>Hyperdynamic circulation Mechanisms: The Role of Nitric Oxide</vt:lpstr>
      <vt:lpstr>Hyperdynamic circulation Mechanisms: The Role of Nitric Oxide</vt:lpstr>
      <vt:lpstr>Hyperdynamic circulation Mechanisms</vt:lpstr>
      <vt:lpstr>Hyperdynamic circulation Other factors</vt:lpstr>
      <vt:lpstr>Impaired response to vasoconstrictors</vt:lpstr>
      <vt:lpstr>Contents</vt:lpstr>
      <vt:lpstr>Renal dysfunction in cirrhosis</vt:lpstr>
      <vt:lpstr>Hyponatremia in cirrhosis</vt:lpstr>
      <vt:lpstr>Hyponatremia in cirrhosis</vt:lpstr>
      <vt:lpstr>Contents</vt:lpstr>
      <vt:lpstr>Hepatorenal syndrome Definition: the original concepts in 1994</vt:lpstr>
      <vt:lpstr>Hepatorenal syndrome Diagnostic criteria (1994)</vt:lpstr>
      <vt:lpstr>Hepatorenal syndrome Definition</vt:lpstr>
      <vt:lpstr>Hepatorenal syndrome New concepts (2007)</vt:lpstr>
      <vt:lpstr>Hepatorenal syndrome New diagnostic criteria (2007)</vt:lpstr>
      <vt:lpstr>Hepatorenal syndrome 1994 vs. 2007</vt:lpstr>
      <vt:lpstr>Contents</vt:lpstr>
      <vt:lpstr>Hyponatremia: management</vt:lpstr>
      <vt:lpstr>V2 receptor antagonist Satavaptan for cirrhotic ascites</vt:lpstr>
      <vt:lpstr>Contents</vt:lpstr>
      <vt:lpstr>Ideal treatment for HRS</vt:lpstr>
      <vt:lpstr>Systemic vasoconstrictors</vt:lpstr>
      <vt:lpstr>Vasopressin analogues</vt:lpstr>
      <vt:lpstr>Vasopressin analogues</vt:lpstr>
      <vt:lpstr>Vasopressin analogues</vt:lpstr>
      <vt:lpstr>Vasopressin analogues</vt:lpstr>
      <vt:lpstr>Vasopressin analogues</vt:lpstr>
      <vt:lpstr>Vasopressin analogues</vt:lpstr>
      <vt:lpstr>Vasopressin analogues</vt:lpstr>
      <vt:lpstr>Alpha-adrenergic agonists</vt:lpstr>
      <vt:lpstr>Alpha-adrenergic agonists</vt:lpstr>
      <vt:lpstr>Recommendations</vt:lpstr>
      <vt:lpstr>Other agents</vt:lpstr>
      <vt:lpstr>TIPS</vt:lpstr>
      <vt:lpstr>Renal replacement therapies</vt:lpstr>
      <vt:lpstr>Contents</vt:lpstr>
      <vt:lpstr>Prevention of HRS</vt:lpstr>
      <vt:lpstr>Albumin infusion</vt:lpstr>
      <vt:lpstr>Norfloxacin</vt:lpstr>
      <vt:lpstr>Summary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만성 간질환에서의  전해질 및 신기능 이상</dc:title>
  <dc:creator>J.W.Lee</dc:creator>
  <cp:lastModifiedBy>이재욱</cp:lastModifiedBy>
  <cp:revision>265</cp:revision>
  <dcterms:created xsi:type="dcterms:W3CDTF">2009-09-27T07:55:41Z</dcterms:created>
  <dcterms:modified xsi:type="dcterms:W3CDTF">2009-12-08T02:44:21Z</dcterms:modified>
</cp:coreProperties>
</file>