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848" r:id="rId4"/>
  </p:sldMasterIdLst>
  <p:notesMasterIdLst>
    <p:notesMasterId r:id="rId36"/>
  </p:notesMasterIdLst>
  <p:sldIdLst>
    <p:sldId id="567" r:id="rId5"/>
    <p:sldId id="585" r:id="rId6"/>
    <p:sldId id="618" r:id="rId7"/>
    <p:sldId id="621" r:id="rId8"/>
    <p:sldId id="620" r:id="rId9"/>
    <p:sldId id="619" r:id="rId10"/>
    <p:sldId id="589" r:id="rId11"/>
    <p:sldId id="622" r:id="rId12"/>
    <p:sldId id="607" r:id="rId13"/>
    <p:sldId id="627" r:id="rId14"/>
    <p:sldId id="626" r:id="rId15"/>
    <p:sldId id="628" r:id="rId16"/>
    <p:sldId id="624" r:id="rId17"/>
    <p:sldId id="625" r:id="rId18"/>
    <p:sldId id="623" r:id="rId19"/>
    <p:sldId id="629" r:id="rId20"/>
    <p:sldId id="630" r:id="rId21"/>
    <p:sldId id="631" r:id="rId22"/>
    <p:sldId id="632" r:id="rId23"/>
    <p:sldId id="635" r:id="rId24"/>
    <p:sldId id="636" r:id="rId25"/>
    <p:sldId id="637" r:id="rId26"/>
    <p:sldId id="638" r:id="rId27"/>
    <p:sldId id="633" r:id="rId28"/>
    <p:sldId id="634" r:id="rId29"/>
    <p:sldId id="639" r:id="rId30"/>
    <p:sldId id="643" r:id="rId31"/>
    <p:sldId id="641" r:id="rId32"/>
    <p:sldId id="644" r:id="rId33"/>
    <p:sldId id="645" r:id="rId34"/>
    <p:sldId id="642" r:id="rId3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CC33"/>
    <a:srgbClr val="C4E2C0"/>
    <a:srgbClr val="0039AC"/>
    <a:srgbClr val="002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1920" autoAdjust="0"/>
  </p:normalViewPr>
  <p:slideViewPr>
    <p:cSldViewPr>
      <p:cViewPr varScale="1">
        <p:scale>
          <a:sx n="139" d="100"/>
          <a:sy n="139" d="100"/>
        </p:scale>
        <p:origin x="31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C59F5-B5FD-4F39-8ACB-D7CCBEAB03A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3B1F6-2829-481D-88DD-A32C9B8EDD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983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776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/>
              <a:t>LE – lower extremities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297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/>
              <a:t>LE – lower extremities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7573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/>
              <a:t>LE – lower extremities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884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9462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646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827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0010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91458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511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4319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7767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284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7839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5082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2660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29444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5793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0299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0062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8234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318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5442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9057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906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8111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516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150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776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5851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3B1F6-2829-481D-88DD-A32C9B8EDDE3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776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메인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0828"/>
            <a:ext cx="6215063" cy="42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직선 연결선 3"/>
          <p:cNvCxnSpPr>
            <a:cxnSpLocks noChangeShapeType="1"/>
          </p:cNvCxnSpPr>
          <p:nvPr/>
        </p:nvCxnSpPr>
        <p:spPr bwMode="auto">
          <a:xfrm>
            <a:off x="0" y="2571750"/>
            <a:ext cx="9144000" cy="1191"/>
          </a:xfrm>
          <a:prstGeom prst="line">
            <a:avLst/>
          </a:prstGeom>
          <a:noFill/>
          <a:ln w="63500" algn="ctr">
            <a:solidFill>
              <a:srgbClr val="2D2D8A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8176" y="4030266"/>
            <a:ext cx="6480175" cy="451247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800" b="1">
                <a:latin typeface="돋움" pitchFamily="50" charset="-127"/>
                <a:ea typeface="돋움" pitchFamily="50" charset="-127"/>
              </a:defRPr>
            </a:lvl1pPr>
          </a:lstStyle>
          <a:p>
            <a:r>
              <a:rPr lang="ko-KR" altLang="en-US"/>
              <a:t>마스터 부제목 스타일 편집</a:t>
            </a:r>
            <a:endParaRPr lang="ko-KR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86539" y="195263"/>
            <a:ext cx="2111375" cy="453628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0826" y="195263"/>
            <a:ext cx="6183313" cy="453628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4323" y="228601"/>
            <a:ext cx="8001000" cy="507206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567267" y="951310"/>
            <a:ext cx="8001000" cy="3780234"/>
          </a:xfrm>
        </p:spPr>
        <p:txBody>
          <a:bodyPr/>
          <a:lstStyle/>
          <a:p>
            <a:pPr lvl="0"/>
            <a:r>
              <a:rPr lang="ko-KR" altLang="en-US" noProof="0"/>
              <a:t>표를 추가하려면 아이콘을 클릭하십시오</a:t>
            </a:r>
            <a:endParaRPr lang="ko-KR" altLang="en-US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86539" y="195263"/>
            <a:ext cx="2111375" cy="453628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0826" y="195263"/>
            <a:ext cx="6183313" cy="453628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86539" y="195263"/>
            <a:ext cx="2111375" cy="453628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0826" y="195263"/>
            <a:ext cx="6183313" cy="453628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메인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0828"/>
            <a:ext cx="6215063" cy="42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직선 연결선 3"/>
          <p:cNvCxnSpPr>
            <a:cxnSpLocks noChangeShapeType="1"/>
          </p:cNvCxnSpPr>
          <p:nvPr userDrawn="1"/>
        </p:nvCxnSpPr>
        <p:spPr bwMode="auto">
          <a:xfrm>
            <a:off x="0" y="2571750"/>
            <a:ext cx="9144000" cy="1191"/>
          </a:xfrm>
          <a:prstGeom prst="line">
            <a:avLst/>
          </a:prstGeom>
          <a:noFill/>
          <a:ln w="63500" algn="ctr">
            <a:solidFill>
              <a:srgbClr val="2D2D8A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8176" y="4030266"/>
            <a:ext cx="6480175" cy="451247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800" b="1">
                <a:latin typeface="돋움" pitchFamily="50" charset="-127"/>
                <a:ea typeface="돋움" pitchFamily="50" charset="-127"/>
              </a:defRPr>
            </a:lvl1pPr>
          </a:lstStyle>
          <a:p>
            <a:r>
              <a:rPr lang="ko-KR" altLang="en-US"/>
              <a:t>마스터 부제목 스타일 편집</a:t>
            </a:r>
            <a:endParaRPr lang="ko-KR" altLang="ko-K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5338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96933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86289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493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44154"/>
            <a:ext cx="4038600" cy="3887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9681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68985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5688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03756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8995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87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93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메인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910828"/>
            <a:ext cx="6215063" cy="42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95263"/>
            <a:ext cx="8447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44154"/>
            <a:ext cx="8229600" cy="388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4948237"/>
            <a:ext cx="9144000" cy="195263"/>
          </a:xfrm>
          <a:prstGeom prst="rect">
            <a:avLst/>
          </a:prstGeom>
          <a:solidFill>
            <a:srgbClr val="00134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40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030" name="직선 연결선 6"/>
          <p:cNvCxnSpPr>
            <a:cxnSpLocks noChangeShapeType="1"/>
          </p:cNvCxnSpPr>
          <p:nvPr/>
        </p:nvCxnSpPr>
        <p:spPr bwMode="auto">
          <a:xfrm flipV="1">
            <a:off x="1" y="589360"/>
            <a:ext cx="3857625" cy="107156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5" name="직선 연결선 14"/>
          <p:cNvCxnSpPr/>
          <p:nvPr/>
        </p:nvCxnSpPr>
        <p:spPr bwMode="auto">
          <a:xfrm>
            <a:off x="0" y="695325"/>
            <a:ext cx="9144000" cy="11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pitchFamily="34" charset="0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메인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910828"/>
            <a:ext cx="6215063" cy="42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95263"/>
            <a:ext cx="8447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44154"/>
            <a:ext cx="8229600" cy="388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cxnSp>
        <p:nvCxnSpPr>
          <p:cNvPr id="2053" name="직선 연결선 6"/>
          <p:cNvCxnSpPr>
            <a:cxnSpLocks noChangeShapeType="1"/>
          </p:cNvCxnSpPr>
          <p:nvPr/>
        </p:nvCxnSpPr>
        <p:spPr bwMode="auto">
          <a:xfrm flipV="1">
            <a:off x="1" y="589360"/>
            <a:ext cx="3857625" cy="107156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5" name="직선 연결선 14"/>
          <p:cNvCxnSpPr/>
          <p:nvPr/>
        </p:nvCxnSpPr>
        <p:spPr bwMode="auto">
          <a:xfrm>
            <a:off x="0" y="695325"/>
            <a:ext cx="9144000" cy="11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Arial" charset="0"/>
          <a:ea typeface="굴림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메인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910828"/>
            <a:ext cx="6215063" cy="42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95263"/>
            <a:ext cx="8447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44154"/>
            <a:ext cx="8229600" cy="388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rgbClr val="003166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1348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4E220-E00D-4A51-B13B-CF0F184D5EBD}" type="datetimeFigureOut">
              <a:rPr lang="ko-KR" altLang="en-US" smtClean="0"/>
              <a:pPr/>
              <a:t>2019-09-02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A1428-1E5E-41C0-ABF3-6A1F99856C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91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7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1696065"/>
            <a:ext cx="8686800" cy="857250"/>
          </a:xfrm>
        </p:spPr>
        <p:txBody>
          <a:bodyPr>
            <a:normAutofit/>
          </a:bodyPr>
          <a:lstStyle/>
          <a:p>
            <a:r>
              <a:rPr lang="en-US" altLang="ko-KR" sz="32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Therapeutic approach to hypertensive crisis</a:t>
            </a:r>
            <a:endParaRPr lang="ko-KR" altLang="en-US" sz="32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19324" y="3291830"/>
            <a:ext cx="6156176" cy="4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2000" b="1" dirty="0">
                <a:latin typeface="Calibri" pitchFamily="34" charset="0"/>
                <a:cs typeface="Calibri" pitchFamily="34" charset="0"/>
              </a:rPr>
              <a:t>Jae Yoon Park</a:t>
            </a:r>
          </a:p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Nephrology, </a:t>
            </a:r>
            <a:r>
              <a:rPr lang="en-US" altLang="ko-KR" sz="1600" dirty="0" err="1">
                <a:latin typeface="Calibri" pitchFamily="34" charset="0"/>
                <a:cs typeface="Calibri" pitchFamily="34" charset="0"/>
              </a:rPr>
              <a:t>Dongguk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University </a:t>
            </a:r>
            <a:r>
              <a:rPr lang="en-US" altLang="ko-KR" sz="1600" dirty="0" err="1">
                <a:latin typeface="Calibri" pitchFamily="34" charset="0"/>
                <a:cs typeface="Calibri" pitchFamily="34" charset="0"/>
              </a:rPr>
              <a:t>Ilsan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Hospital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019324" y="1574749"/>
            <a:ext cx="6156176" cy="24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Difficult Cases</a:t>
            </a:r>
            <a:endParaRPr lang="en-US" altLang="ko-KR" sz="1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82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Evaluation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">
            <a:extLst>
              <a:ext uri="{FF2B5EF4-FFF2-40B4-BE49-F238E27FC236}">
                <a16:creationId xmlns:a16="http://schemas.microsoft.com/office/drawing/2014/main" id="{45E5DF20-A860-47DB-8D39-CE5AC4D176B3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843560"/>
            <a:ext cx="8676456" cy="4299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Medical history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Medication including previous antihypertensive therapy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Comorbidities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Coronary artery diseases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Congestive heart failure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Cerebrovascular disease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Peripheral vascular disease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Renal disease</a:t>
            </a:r>
          </a:p>
          <a:p>
            <a:pPr marL="971550" lvl="2" indent="-1714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DM, etc.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7892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Evaluation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">
            <a:extLst>
              <a:ext uri="{FF2B5EF4-FFF2-40B4-BE49-F238E27FC236}">
                <a16:creationId xmlns:a16="http://schemas.microsoft.com/office/drawing/2014/main" id="{45E5DF20-A860-47DB-8D39-CE5AC4D176B3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843560"/>
            <a:ext cx="8676456" cy="4299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Physical examination 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BP measurement on both arms with appropriate size cuff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If significant BP difference as seen in the setting of acute aortic dissection  LE BP check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Auscultation 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Abdominal murmurs (renovascular HTN)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Heart sound and murmurs (HF, aortic coarctation or stenosis)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Pulmonary rales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Motor or sensory neurological defects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Fundoscopy (abnormalities in the retina)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Intravascular volume status with estimation of jugular venous pressure and peripheral edema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LE pulses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40145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Evaluation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">
            <a:extLst>
              <a:ext uri="{FF2B5EF4-FFF2-40B4-BE49-F238E27FC236}">
                <a16:creationId xmlns:a16="http://schemas.microsoft.com/office/drawing/2014/main" id="{45E5DF20-A860-47DB-8D39-CE5AC4D176B3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843560"/>
            <a:ext cx="8676456" cy="4299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 laboratory studies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Should be limited and rapidly </a:t>
            </a:r>
            <a:r>
              <a:rPr lang="en-US" altLang="ko-KR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exedited</a:t>
            </a:r>
            <a:endParaRPr lang="en-US" altLang="ko-KR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U/A with microscopy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Significant proteinuria, RBCs, cellular casts are suggestive of renal parenchymal disease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Chemistry panel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Electrolyte abnormalities, particularly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hypoK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hypoMg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Evidence of renal or hepatic dysfunction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ECG should immediately be obtained</a:t>
            </a:r>
          </a:p>
          <a:p>
            <a:pPr marL="1085850" lvl="2" indent="-285750"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Evidence of coronary ischemia, LVH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Simple chest X-ray (cardiomegaly, pulmonary edema)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Brain CT or MRI if there is evidence of neurologic deficit from P/E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72101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Management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7">
            <a:extLst>
              <a:ext uri="{FF2B5EF4-FFF2-40B4-BE49-F238E27FC236}">
                <a16:creationId xmlns:a16="http://schemas.microsoft.com/office/drawing/2014/main" id="{5CFEC09F-C93F-43F6-B087-44C61944599C}"/>
              </a:ext>
            </a:extLst>
          </p:cNvPr>
          <p:cNvSpPr txBox="1">
            <a:spLocks noChangeArrowheads="1"/>
          </p:cNvSpPr>
          <p:nvPr/>
        </p:nvSpPr>
        <p:spPr>
          <a:xfrm>
            <a:off x="2366755" y="1855222"/>
            <a:ext cx="4410490" cy="366886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*Target organ damage new/progressive/worsening</a:t>
            </a: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850D74F-B593-44F8-A4D0-959960623D19}"/>
              </a:ext>
            </a:extLst>
          </p:cNvPr>
          <p:cNvSpPr txBox="1">
            <a:spLocks noChangeArrowheads="1"/>
          </p:cNvSpPr>
          <p:nvPr/>
        </p:nvSpPr>
        <p:spPr>
          <a:xfrm>
            <a:off x="2879812" y="1066430"/>
            <a:ext cx="3384376" cy="3600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SBP &gt; 180 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mmHg or </a:t>
            </a: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DBP &gt; 120 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mmHg</a:t>
            </a: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CE4B221-CDB7-4B55-8E4A-DE0E85444EDB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2643759"/>
            <a:ext cx="2292758" cy="3584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emergency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94E000E-997E-4775-BC04-E31BE4370258}"/>
              </a:ext>
            </a:extLst>
          </p:cNvPr>
          <p:cNvSpPr txBox="1">
            <a:spLocks noChangeArrowheads="1"/>
          </p:cNvSpPr>
          <p:nvPr/>
        </p:nvSpPr>
        <p:spPr>
          <a:xfrm>
            <a:off x="5653146" y="2637564"/>
            <a:ext cx="2016224" cy="3600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urgency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ctr">
              <a:buFontTx/>
              <a:buChar char="-"/>
            </a:pP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A4F30B7-DB17-42C9-BACF-17C9AC860A41}"/>
              </a:ext>
            </a:extLst>
          </p:cNvPr>
          <p:cNvCxnSpPr/>
          <p:nvPr/>
        </p:nvCxnSpPr>
        <p:spPr>
          <a:xfrm>
            <a:off x="4572000" y="1423045"/>
            <a:ext cx="0" cy="42862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7649FFAA-A073-4680-AD3A-533F31F9B88A}"/>
              </a:ext>
            </a:extLst>
          </p:cNvPr>
          <p:cNvCxnSpPr>
            <a:cxnSpLocks/>
          </p:cNvCxnSpPr>
          <p:nvPr/>
        </p:nvCxnSpPr>
        <p:spPr>
          <a:xfrm>
            <a:off x="4573146" y="2219446"/>
            <a:ext cx="1080000" cy="4212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CAE54154-2B27-4372-877E-B97267A80D58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3492519" y="2222108"/>
            <a:ext cx="1080000" cy="42165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F4CE8E2-5777-4BB8-B3FF-0995D80EE247}"/>
              </a:ext>
            </a:extLst>
          </p:cNvPr>
          <p:cNvSpPr txBox="1"/>
          <p:nvPr/>
        </p:nvSpPr>
        <p:spPr>
          <a:xfrm>
            <a:off x="3783815" y="2218558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26B1F2-7CD7-4F33-AC6D-E1943B5C8390}"/>
              </a:ext>
            </a:extLst>
          </p:cNvPr>
          <p:cNvSpPr txBox="1"/>
          <p:nvPr/>
        </p:nvSpPr>
        <p:spPr>
          <a:xfrm>
            <a:off x="5095371" y="2202476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9BD502D1-067D-4BBC-94A1-6CCBCD57F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4918005"/>
            <a:ext cx="6761877" cy="22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2107 ACC Guideline for the prevention, detection, evaluation, and management of high blood pressure in adults</a:t>
            </a: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26199117-33CB-468B-9386-3EDACF3AA981}"/>
              </a:ext>
            </a:extLst>
          </p:cNvPr>
          <p:cNvCxnSpPr/>
          <p:nvPr/>
        </p:nvCxnSpPr>
        <p:spPr>
          <a:xfrm>
            <a:off x="6690991" y="3007220"/>
            <a:ext cx="0" cy="324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7">
            <a:extLst>
              <a:ext uri="{FF2B5EF4-FFF2-40B4-BE49-F238E27FC236}">
                <a16:creationId xmlns:a16="http://schemas.microsoft.com/office/drawing/2014/main" id="{279677F0-5D7A-480E-ACA0-6034756473E5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3329443"/>
            <a:ext cx="2292758" cy="358489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Admit to ICU</a:t>
            </a:r>
            <a:endParaRPr lang="en-US" altLang="ko-KR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7958AC12-0E61-4176-8AA7-53A5D91D8391}"/>
              </a:ext>
            </a:extLst>
          </p:cNvPr>
          <p:cNvCxnSpPr/>
          <p:nvPr/>
        </p:nvCxnSpPr>
        <p:spPr>
          <a:xfrm>
            <a:off x="2327128" y="3000345"/>
            <a:ext cx="0" cy="324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7">
            <a:extLst>
              <a:ext uri="{FF2B5EF4-FFF2-40B4-BE49-F238E27FC236}">
                <a16:creationId xmlns:a16="http://schemas.microsoft.com/office/drawing/2014/main" id="{178BC416-9E86-4C1E-8925-6551F90A74DD}"/>
              </a:ext>
            </a:extLst>
          </p:cNvPr>
          <p:cNvSpPr txBox="1">
            <a:spLocks noChangeArrowheads="1"/>
          </p:cNvSpPr>
          <p:nvPr/>
        </p:nvSpPr>
        <p:spPr>
          <a:xfrm>
            <a:off x="4644008" y="3344729"/>
            <a:ext cx="4122197" cy="62518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Reinstitute/intensify oral </a:t>
            </a:r>
            <a:r>
              <a:rPr lang="en-US" altLang="ko-KR" sz="16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antiHTN</a:t>
            </a:r>
            <a:r>
              <a:rPr lang="en-US" altLang="ko-KR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drug therapy</a:t>
            </a:r>
          </a:p>
          <a:p>
            <a:pPr marL="0" indent="0" algn="ctr">
              <a:buNone/>
            </a:pPr>
            <a:r>
              <a:rPr lang="en-US" altLang="ko-KR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and arrange follow-up</a:t>
            </a:r>
            <a:endParaRPr lang="en-US" altLang="ko-KR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Tx/>
              <a:buChar char="-"/>
            </a:pPr>
            <a:endParaRPr lang="en-US" altLang="ko-KR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12CA9112-B00F-462A-A46C-352613F8638A}"/>
              </a:ext>
            </a:extLst>
          </p:cNvPr>
          <p:cNvCxnSpPr/>
          <p:nvPr/>
        </p:nvCxnSpPr>
        <p:spPr>
          <a:xfrm>
            <a:off x="2317838" y="3681057"/>
            <a:ext cx="0" cy="324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7">
            <a:extLst>
              <a:ext uri="{FF2B5EF4-FFF2-40B4-BE49-F238E27FC236}">
                <a16:creationId xmlns:a16="http://schemas.microsoft.com/office/drawing/2014/main" id="{19588CF1-BC22-46B9-AF1A-541B4AD98DFF}"/>
              </a:ext>
            </a:extLst>
          </p:cNvPr>
          <p:cNvSpPr txBox="1">
            <a:spLocks noChangeArrowheads="1"/>
          </p:cNvSpPr>
          <p:nvPr/>
        </p:nvSpPr>
        <p:spPr>
          <a:xfrm>
            <a:off x="1171459" y="4009095"/>
            <a:ext cx="2292758" cy="35848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Next page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505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Management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7">
            <a:extLst>
              <a:ext uri="{FF2B5EF4-FFF2-40B4-BE49-F238E27FC236}">
                <a16:creationId xmlns:a16="http://schemas.microsoft.com/office/drawing/2014/main" id="{4CE4B221-CDB7-4B55-8E4A-DE0E85444EDB}"/>
              </a:ext>
            </a:extLst>
          </p:cNvPr>
          <p:cNvSpPr txBox="1">
            <a:spLocks noChangeArrowheads="1"/>
          </p:cNvSpPr>
          <p:nvPr/>
        </p:nvSpPr>
        <p:spPr>
          <a:xfrm>
            <a:off x="3425621" y="853682"/>
            <a:ext cx="2292758" cy="3584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emergency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7649FFAA-A073-4680-AD3A-533F31F9B88A}"/>
              </a:ext>
            </a:extLst>
          </p:cNvPr>
          <p:cNvCxnSpPr>
            <a:cxnSpLocks/>
          </p:cNvCxnSpPr>
          <p:nvPr/>
        </p:nvCxnSpPr>
        <p:spPr>
          <a:xfrm>
            <a:off x="4555835" y="2948760"/>
            <a:ext cx="1080000" cy="4212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CAE54154-2B27-4372-877E-B97267A80D58}"/>
              </a:ext>
            </a:extLst>
          </p:cNvPr>
          <p:cNvCxnSpPr>
            <a:cxnSpLocks/>
          </p:cNvCxnSpPr>
          <p:nvPr/>
        </p:nvCxnSpPr>
        <p:spPr>
          <a:xfrm flipH="1">
            <a:off x="3475208" y="2951422"/>
            <a:ext cx="1079481" cy="42165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F4CE8E2-5777-4BB8-B3FF-0995D80EE247}"/>
              </a:ext>
            </a:extLst>
          </p:cNvPr>
          <p:cNvSpPr txBox="1"/>
          <p:nvPr/>
        </p:nvSpPr>
        <p:spPr>
          <a:xfrm>
            <a:off x="3766504" y="2947872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26B1F2-7CD7-4F33-AC6D-E1943B5C8390}"/>
              </a:ext>
            </a:extLst>
          </p:cNvPr>
          <p:cNvSpPr txBox="1"/>
          <p:nvPr/>
        </p:nvSpPr>
        <p:spPr>
          <a:xfrm>
            <a:off x="5078060" y="2931790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9BD502D1-067D-4BBC-94A1-6CCBCD57F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4918005"/>
            <a:ext cx="6761877" cy="22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2107 ACC Guideline for the prevention, detection, evaluation, and management of high blood pressure in adults</a:t>
            </a:r>
          </a:p>
        </p:txBody>
      </p:sp>
      <p:sp>
        <p:nvSpPr>
          <p:cNvPr id="22" name="Rectangle 7">
            <a:extLst>
              <a:ext uri="{FF2B5EF4-FFF2-40B4-BE49-F238E27FC236}">
                <a16:creationId xmlns:a16="http://schemas.microsoft.com/office/drawing/2014/main" id="{279677F0-5D7A-480E-ACA0-6034756473E5}"/>
              </a:ext>
            </a:extLst>
          </p:cNvPr>
          <p:cNvSpPr txBox="1">
            <a:spLocks noChangeArrowheads="1"/>
          </p:cNvSpPr>
          <p:nvPr/>
        </p:nvSpPr>
        <p:spPr>
          <a:xfrm>
            <a:off x="3425621" y="1433372"/>
            <a:ext cx="2292758" cy="358489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Admit to ICU</a:t>
            </a:r>
            <a:endParaRPr lang="en-US" altLang="ko-KR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7958AC12-0E61-4176-8AA7-53A5D91D8391}"/>
              </a:ext>
            </a:extLst>
          </p:cNvPr>
          <p:cNvCxnSpPr/>
          <p:nvPr/>
        </p:nvCxnSpPr>
        <p:spPr>
          <a:xfrm>
            <a:off x="4565125" y="1210268"/>
            <a:ext cx="0" cy="216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12CA9112-B00F-462A-A46C-352613F8638A}"/>
              </a:ext>
            </a:extLst>
          </p:cNvPr>
          <p:cNvCxnSpPr/>
          <p:nvPr/>
        </p:nvCxnSpPr>
        <p:spPr>
          <a:xfrm>
            <a:off x="4555835" y="1787855"/>
            <a:ext cx="0" cy="216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7">
            <a:extLst>
              <a:ext uri="{FF2B5EF4-FFF2-40B4-BE49-F238E27FC236}">
                <a16:creationId xmlns:a16="http://schemas.microsoft.com/office/drawing/2014/main" id="{465C94D1-3BDE-4FB9-B843-DE06147131FB}"/>
              </a:ext>
            </a:extLst>
          </p:cNvPr>
          <p:cNvSpPr txBox="1">
            <a:spLocks noChangeArrowheads="1"/>
          </p:cNvSpPr>
          <p:nvPr/>
        </p:nvSpPr>
        <p:spPr>
          <a:xfrm>
            <a:off x="2862501" y="2008278"/>
            <a:ext cx="3384376" cy="9352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Aortic dissection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Severe pre-eclampsia or eclampsia</a:t>
            </a:r>
          </a:p>
          <a:p>
            <a:pPr marL="0" indent="0" algn="ctr">
              <a:buNone/>
            </a:pPr>
            <a:r>
              <a:rPr lang="en-US" altLang="ko-KR" sz="1600" dirty="0" err="1">
                <a:latin typeface="Calibri" pitchFamily="34" charset="0"/>
                <a:cs typeface="Calibri" pitchFamily="34" charset="0"/>
              </a:rPr>
              <a:t>Phechromocytoma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crisis</a:t>
            </a: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7">
            <a:extLst>
              <a:ext uri="{FF2B5EF4-FFF2-40B4-BE49-F238E27FC236}">
                <a16:creationId xmlns:a16="http://schemas.microsoft.com/office/drawing/2014/main" id="{7E94E33E-46EC-477E-A5C9-7B65070CDA7D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429780"/>
            <a:ext cx="3528392" cy="9232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Reduce SBP to &lt; 140 mmHg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During 1</a:t>
            </a:r>
            <a:r>
              <a:rPr lang="en-US" altLang="ko-KR" sz="1600" baseline="30000" dirty="0">
                <a:latin typeface="Calibri" pitchFamily="34" charset="0"/>
                <a:cs typeface="Calibri" pitchFamily="34" charset="0"/>
              </a:rPr>
              <a:t>st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h and to &lt; 120 mmHg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in aortic dissection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0A62F82A-41DA-442A-BF03-76B0C9AA904B}"/>
              </a:ext>
            </a:extLst>
          </p:cNvPr>
          <p:cNvSpPr txBox="1">
            <a:spLocks noChangeArrowheads="1"/>
          </p:cNvSpPr>
          <p:nvPr/>
        </p:nvSpPr>
        <p:spPr>
          <a:xfrm>
            <a:off x="4788024" y="3429779"/>
            <a:ext cx="3816424" cy="923279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Reduce BP by max 25% over 1</a:t>
            </a:r>
            <a:r>
              <a:rPr lang="en-US" altLang="ko-KR" sz="1600" baseline="30000" dirty="0">
                <a:latin typeface="Calibri" pitchFamily="34" charset="0"/>
                <a:cs typeface="Calibri" pitchFamily="34" charset="0"/>
              </a:rPr>
              <a:t>st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h,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then to 160/100-110 mmHg over next 2-6 h,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Then to normal over next 24-48 h</a:t>
            </a:r>
          </a:p>
        </p:txBody>
      </p:sp>
    </p:spTree>
    <p:extLst>
      <p:ext uri="{BB962C8B-B14F-4D97-AF65-F5344CB8AC3E}">
        <p14:creationId xmlns:p14="http://schemas.microsoft.com/office/powerpoint/2010/main" val="2967128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0C086E6D-5DC5-4580-A5EC-2F87875B6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761478"/>
              </p:ext>
            </p:extLst>
          </p:nvPr>
        </p:nvGraphicFramePr>
        <p:xfrm>
          <a:off x="0" y="0"/>
          <a:ext cx="9144000" cy="51436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155406852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0664666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32423206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95174168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51287836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42445362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88842243"/>
                    </a:ext>
                  </a:extLst>
                </a:gridCol>
                <a:gridCol w="971600">
                  <a:extLst>
                    <a:ext uri="{9D8B030D-6E8A-4147-A177-3AD203B41FA5}">
                      <a16:colId xmlns:a16="http://schemas.microsoft.com/office/drawing/2014/main" val="2435382099"/>
                    </a:ext>
                  </a:extLst>
                </a:gridCol>
              </a:tblGrid>
              <a:tr h="54204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Category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Onset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Metabolism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Dosing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 notes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Adverse reactions</a:t>
                      </a:r>
                      <a:endParaRPr lang="ko-KR" alt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1555753"/>
                  </a:ext>
                </a:extLst>
              </a:tr>
              <a:tr h="1174429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Nicardipine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CCB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5-15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h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Hepatic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3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Initial</a:t>
                      </a:r>
                      <a:r>
                        <a:rPr lang="en-US" altLang="ko-KR" sz="13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5 mg/h</a:t>
                      </a:r>
                    </a:p>
                    <a:p>
                      <a:r>
                        <a:rPr lang="en-US" altLang="ko-KR" sz="13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Titrated</a:t>
                      </a:r>
                      <a:r>
                        <a:rPr lang="en-US" altLang="ko-KR" sz="13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up by        </a:t>
                      </a:r>
                    </a:p>
                    <a:p>
                      <a:r>
                        <a:rPr lang="en-US" altLang="ko-KR" sz="13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2.5mg/h every 5 min</a:t>
                      </a:r>
                    </a:p>
                    <a:p>
                      <a:r>
                        <a:rPr lang="en-US" altLang="ko-KR" sz="13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Maximum</a:t>
                      </a:r>
                      <a:r>
                        <a:rPr lang="en-US" altLang="ko-KR" sz="13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of 15 mg/h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Highly selective for coronary and cerebral vasculature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It can be used in acute ischemic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stroke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Angina, peripheral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edema, tachycardia,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headache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1832248"/>
                  </a:ext>
                </a:extLst>
              </a:tr>
              <a:tr h="1535791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Labetalol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α1 and β</a:t>
                      </a:r>
                    </a:p>
                    <a:p>
                      <a:pPr algn="l" latinLnBrk="1"/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receptor </a:t>
                      </a:r>
                    </a:p>
                    <a:p>
                      <a:pPr algn="l" latinLnBrk="1"/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blocker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2-5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2-4 h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Hepatic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Loading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dose 20mg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Followed by boluses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of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20–80mg every 10 min or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titrated to a continuous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infusion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1–2mg/min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Maximum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dose of 300mg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 of choice during pregnancy Contraindicated in preexisting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heart block, asthma,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bradycardia and severe 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Bradycardia, dizziness,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drowsiness, nausea</a:t>
                      </a:r>
                      <a:endParaRPr lang="ko-KR" alt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10340"/>
                  </a:ext>
                </a:extLst>
              </a:tr>
              <a:tr h="99374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Esmolol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Cardio-selective</a:t>
                      </a:r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algn="l" latinLnBrk="1"/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β blocker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 s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10-20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RBC </a:t>
                      </a:r>
                      <a:r>
                        <a:rPr lang="en-US" altLang="ko-KR" sz="13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esterases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 mg/kg </a:t>
                      </a:r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loading dose   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for 60 s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Continuous infusion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starting at 50mg/kg/min 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Maximum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300</a:t>
                      </a:r>
                      <a:r>
                        <a:rPr lang="en-US" altLang="ko-KR" sz="11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mg/kg/min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Preferred agent during aortic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dissection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Bradycardia, nausea,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injection site pain</a:t>
                      </a:r>
                      <a:endParaRPr lang="ko-KR" alt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4323165"/>
                  </a:ext>
                </a:extLst>
              </a:tr>
              <a:tr h="846019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Phentolamine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Pure </a:t>
                      </a:r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α- antagonist  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seconds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Hepatic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Starting dose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is 1–5mg IV boluses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Agent of choice in catecholamine-induced HTN-E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Bradycardia, mouth pain, headache,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angina</a:t>
                      </a:r>
                      <a:endParaRPr lang="ko-KR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5412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109E4652-2B30-4B6F-B8A6-1E340B6E6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833100"/>
              </p:ext>
            </p:extLst>
          </p:nvPr>
        </p:nvGraphicFramePr>
        <p:xfrm>
          <a:off x="0" y="0"/>
          <a:ext cx="9144000" cy="38338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155406852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0664666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32423206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95174168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51287836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42445362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88842243"/>
                    </a:ext>
                  </a:extLst>
                </a:gridCol>
                <a:gridCol w="1115616">
                  <a:extLst>
                    <a:ext uri="{9D8B030D-6E8A-4147-A177-3AD203B41FA5}">
                      <a16:colId xmlns:a16="http://schemas.microsoft.com/office/drawing/2014/main" val="2435382099"/>
                    </a:ext>
                  </a:extLst>
                </a:gridCol>
              </a:tblGrid>
              <a:tr h="54204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Category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Onset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Metabolism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Dosing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 notes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Adverse reactions</a:t>
                      </a:r>
                      <a:endParaRPr lang="ko-KR" alt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1555753"/>
                  </a:ext>
                </a:extLst>
              </a:tr>
              <a:tr h="1174429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Nitroglycerin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Nitrate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2-5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3-5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Mainly Hepatic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Initial dose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5mg/kg/min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Titrated up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by 5mg/kg/min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every 3–5 min. After the dose 20mg/kg/min, can be increased by 20mg/kg/min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Preferred agent in </a:t>
                      </a:r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acute coronary syndrome,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pulmonary edema,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acute aortic dissection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(with a</a:t>
                      </a:r>
                    </a:p>
                    <a:p>
                      <a:r>
                        <a:rPr lang="en-US" altLang="ko-KR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-blocker)</a:t>
                      </a:r>
                      <a:endParaRPr lang="ko-KR" altLang="en-US" sz="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Headache, dizziness,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increased intracranial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pressure</a:t>
                      </a:r>
                      <a:endParaRPr lang="ko-KR" altLang="en-US" sz="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1832248"/>
                  </a:ext>
                </a:extLst>
              </a:tr>
              <a:tr h="1535791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Sodium nitroprusside</a:t>
                      </a:r>
                      <a:endParaRPr lang="ko-KR" altLang="en-U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Nitrate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seconds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1-2 min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RBCs</a:t>
                      </a:r>
                    </a:p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Hepatic</a:t>
                      </a:r>
                    </a:p>
                    <a:p>
                      <a:pPr algn="l" latinLnBrk="1"/>
                      <a:r>
                        <a:rPr lang="en-US" altLang="ko-KR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Renal</a:t>
                      </a:r>
                      <a:endParaRPr lang="ko-KR" alt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Initial dose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of 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0.25–0.3mg/kg/min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Titrated up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by 0.5mg/kg/min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until reaching BP goal</a:t>
                      </a:r>
                      <a:endParaRPr lang="ko-KR" altLang="en-US" sz="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Contraindicated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renal failure and hereditary optic nerve atrophy</a:t>
                      </a:r>
                    </a:p>
                    <a:p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It should be used </a:t>
                      </a:r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only when other IV antihypertensive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drugs are not available.</a:t>
                      </a:r>
                      <a:endParaRPr lang="en-US" altLang="ko-KR" sz="1000" b="1" i="0" u="none" strike="noStrike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Coronary steal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phenomenon </a:t>
                      </a:r>
                      <a:r>
                        <a:rPr lang="en-US" altLang="ko-KR" sz="12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(it may trigger acute MI), </a:t>
                      </a:r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increased ICP,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decreased cerebral</a:t>
                      </a:r>
                    </a:p>
                    <a:p>
                      <a:r>
                        <a:rPr lang="en-US" altLang="ko-KR" sz="12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blood flow</a:t>
                      </a:r>
                      <a:endParaRPr lang="ko-KR" altLang="en-US" sz="1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10340"/>
                  </a:ext>
                </a:extLst>
              </a:tr>
            </a:tbl>
          </a:graphicData>
        </a:graphic>
      </p:graphicFrame>
      <p:sp>
        <p:nvSpPr>
          <p:cNvPr id="9" name="Text Box 5">
            <a:extLst>
              <a:ext uri="{FF2B5EF4-FFF2-40B4-BE49-F238E27FC236}">
                <a16:creationId xmlns:a16="http://schemas.microsoft.com/office/drawing/2014/main" id="{9B949634-EC42-4538-909D-58507E42E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4918005"/>
            <a:ext cx="6761877" cy="22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dirty="0" err="1">
                <a:latin typeface="Calibri" pitchFamily="34" charset="0"/>
                <a:cs typeface="Calibri" pitchFamily="34" charset="0"/>
              </a:rPr>
              <a:t>Curr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100" dirty="0" err="1">
                <a:latin typeface="Calibri" pitchFamily="34" charset="0"/>
                <a:cs typeface="Calibri" pitchFamily="34" charset="0"/>
              </a:rPr>
              <a:t>Opin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100" dirty="0" err="1">
                <a:latin typeface="Calibri" pitchFamily="34" charset="0"/>
                <a:cs typeface="Calibri" pitchFamily="34" charset="0"/>
              </a:rPr>
              <a:t>Cardiol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 2017;32:397-406 </a:t>
            </a:r>
          </a:p>
        </p:txBody>
      </p:sp>
    </p:spTree>
    <p:extLst>
      <p:ext uri="{BB962C8B-B14F-4D97-AF65-F5344CB8AC3E}">
        <p14:creationId xmlns:p14="http://schemas.microsoft.com/office/powerpoint/2010/main" val="94538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Pharmacologic agents according to clinical condition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그림 5">
            <a:extLst>
              <a:ext uri="{FF2B5EF4-FFF2-40B4-BE49-F238E27FC236}">
                <a16:creationId xmlns:a16="http://schemas.microsoft.com/office/drawing/2014/main" id="{3C81B3A2-910F-46F1-A863-0FFC2F59D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658" y="819500"/>
            <a:ext cx="6156684" cy="4149498"/>
          </a:xfrm>
          <a:prstGeom prst="rect">
            <a:avLst/>
          </a:prstGeom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7104B553-A04D-4060-B48A-ED54D5A14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4918005"/>
            <a:ext cx="6761877" cy="22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Cardiology in Review 2010;18:102-107</a:t>
            </a:r>
          </a:p>
        </p:txBody>
      </p:sp>
    </p:spTree>
    <p:extLst>
      <p:ext uri="{BB962C8B-B14F-4D97-AF65-F5344CB8AC3E}">
        <p14:creationId xmlns:p14="http://schemas.microsoft.com/office/powerpoint/2010/main" val="2005426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F/32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CC : Dyspnea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PI : </a:t>
            </a:r>
          </a:p>
          <a:p>
            <a:pPr marL="0" indent="0">
              <a:buNone/>
            </a:pP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 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5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년 전 임신 당시 혈압이 많이 높아 고혈압약을 먹었음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출산 이후에 혈압이 호전된 것은 아니었으나 치료의 필요성을 잘 느끼지 못해 치료를 안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받아옴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약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3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주 전부터 숨찬 증상이 있어 인근 의원 방문하였다가 수축기 혈압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200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이상으로 나오고 심장비대도 있어 큰 병원 진료를 권유 받고 내원함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BP 182/112 (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의원에서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처방받은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CCB/ARB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혈압약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복합제를 먹고 잰 상태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Wt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155.1/84.5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330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CBC 9,010 - 13.9 - 201K -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Neut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70.6%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BUN/Cr 20.2/1.6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E’ 139 - 4.9 - 100 - 29.1, Calcium/Phosphorus 9.8/4.0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protein/Albumin 7.4/4.6, glucose 102, cholesterol 215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bilirubin 0.7, AST/ALT/ALP 13/12/102, LDH 202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U/A SG 1.025, pH 5.0, protein 2+, blood -, RBC 0-1/HPF, WBC 10-29/HPF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2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Agenda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40960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Definition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Complications and prognosis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Causes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Evaluation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Management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60382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ARB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포함된 기존 약제 중단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IV nicardipine continuous infusion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하며 조절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Cardiac enzyme: normal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934C0AA-C7DF-4281-AFFD-F4DBD954A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11710"/>
            <a:ext cx="5400599" cy="26648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C02FC61-BAB5-42F5-8E60-BE6EF95D32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341134"/>
            <a:ext cx="3312368" cy="353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35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Renin activity 4.87 ng/mL/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hr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aldosterone 32.8 ng/dL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Random urine protein/creatinine 56.9/98.4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TFT : normal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24hrs urine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VMA 4.7 mg, epinephrine 2.8 ug, norepinephrine 23.2 ug,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metanephrine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0.4mg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Kidney Doppler US : LK 12.3 cm, </a:t>
            </a:r>
            <a:r>
              <a:rPr lang="en-US" altLang="ko-KR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RK not seen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EchoCG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EF 52%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No regional wall motion abnormality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Dilated LV cavity and increased LV wall thickness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Grade 1 diastolic dysfunction with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dialted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LA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       C/W </a:t>
            </a:r>
            <a:r>
              <a:rPr lang="en-US" altLang="ko-KR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heart</a:t>
            </a:r>
            <a:endParaRPr lang="en-US" altLang="ko-KR" sz="1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21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88B22CCA-5476-4069-9162-C8327AE01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1550"/>
            <a:ext cx="4289597" cy="4289597"/>
          </a:xfrm>
          <a:prstGeom prst="rect">
            <a:avLst/>
          </a:prstGeom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0AF5FDC0-01F2-49CE-B9FA-9B9692E6FA30}"/>
              </a:ext>
            </a:extLst>
          </p:cNvPr>
          <p:cNvSpPr txBox="1">
            <a:spLocks noChangeArrowheads="1"/>
          </p:cNvSpPr>
          <p:nvPr/>
        </p:nvSpPr>
        <p:spPr>
          <a:xfrm>
            <a:off x="5292080" y="1707654"/>
            <a:ext cx="385192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Renal arteriography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No stenosis in Lt renal artery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421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Renal biopsy is not done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퇴원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Nifedipine 60mg bid, bisoprolol 2.5 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HCT 25mg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hydralazine 25mg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tid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6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개월 후 외래 방문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- BUN/Cr 16.6/1.06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- RUPCR 0.4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- Medication: nifedipine 60mg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carvedilol SR 32mg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telmisartan/HCT 80/12.5mg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qd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70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F/17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CC : Headache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PI : </a:t>
            </a:r>
          </a:p>
          <a:p>
            <a:pPr marL="0" indent="0">
              <a:buNone/>
            </a:pP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  이전부터 학교 건강검진에서 혈압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160-170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나오곤 했으나 특별한 검사 나 치료를 받지 않았음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3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일 전부터 시야가 가려지고 흐려지는 증상이 있어 인근 안과 의원 방문하여 고혈압성 망막변화가 와있고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혈압이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180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이상으로 높아 큰 병원 권유 받고 내원함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V/S 220/160 - 60 - 20 - 36.6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Wt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155.8/68.5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913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CBC 16,650 - 14.5 - 361K -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Neut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72.3%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BUN/Cr 5.6/0.4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E’ 139 - 3.2 - 94 - 27, Calcium/Phosphorus 9.6/-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protein/Albumin 8.1/4.7, glucose 91, cholesterol 199, CRP 2.15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bilirubin 1.3, AST/ALT/ALP 16/19/125, LDH 285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U/A SG 1.015, pH 6.5, protein 1+, blood +/-, RBC 1-4/HPF, WBC 0-1/HPF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82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IV nicardipine continuous infusion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하며 조절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Cardiac enzyme: normal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C805D86-7C6C-442C-A0E7-2A4108236B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128" y="1563148"/>
            <a:ext cx="3052359" cy="331336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540641F-3A2C-4776-AA01-1509ABD609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4" y="2355757"/>
            <a:ext cx="5090670" cy="252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52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Renin activity 38.5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ng/mL/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hr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altLang="ko-KR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aldosterone 132.3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ng/dL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TFT : normal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24hrs urine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VMA 1.8 mg, epinephrine 3.5 ug, norepinephrine 32.5 ug,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metanephrine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0.2mg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FANA (-), anti-dsDNA (-), ANCA (-), anti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Sm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Ab (-), anti SS-A/Ro Ab (-), anti SS-B/La Ab (-)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RF 9 IU/mL, anti CCP Ab (-), C3 176, C4 60.2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EchoCG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: normal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915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">
            <a:extLst>
              <a:ext uri="{FF2B5EF4-FFF2-40B4-BE49-F238E27FC236}">
                <a16:creationId xmlns:a16="http://schemas.microsoft.com/office/drawing/2014/main" id="{D25B2BB6-369F-40DE-84CE-C4F7381D74CC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anose="020F0502020204030204" pitchFamily="34" charset="0"/>
                <a:cs typeface="Calibri" pitchFamily="34" charset="0"/>
              </a:rPr>
              <a:t>Abdomen &amp; pelvis CT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mass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in adrenal glands. 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renal artery stenosis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Multifocal decreased enhancing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portions with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decreased volume in both kidneys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    --&gt; Chronic inflammatory condition such as infarction or pyelonephritis.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Ill-defined low attenuation portion in spleen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on arterial phase.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    - homogenous enhancement of spleen on delayed phase.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    --&gt; R/O transient heterogenous enhancement on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parterial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phase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         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DDx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. ischemia.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4. Soft tissue density surrounding aorta, celiac trunk, SMA orifice, left renal artery, right renal artery orifice, IMA orifice. </a:t>
            </a:r>
            <a:b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    --&gt; 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R/O </a:t>
            </a:r>
            <a:r>
              <a:rPr lang="en-US" altLang="ko-KR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Periaortitis</a:t>
            </a:r>
            <a:r>
              <a:rPr lang="en-US" altLang="ko-K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 vasculitis</a:t>
            </a:r>
            <a:r>
              <a:rPr lang="en-US" altLang="ko-KR" sz="1600" dirty="0">
                <a:latin typeface="Calibri" panose="020F0502020204030204" pitchFamily="34" charset="0"/>
                <a:cs typeface="Calibri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554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01297C6-1970-4587-84A7-37EF77F2F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51" y="0"/>
            <a:ext cx="3744415" cy="255960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DF2695AD-78FF-4A03-8FBC-2E13E06BE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68" y="-1"/>
            <a:ext cx="3744416" cy="2559601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773A7DE5-B9B4-4DFC-9EDA-464BEEE433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50" y="2583899"/>
            <a:ext cx="3744416" cy="2559601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6D38B10B-E9DE-4A02-91A8-54EA5DDE53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68" y="2583899"/>
            <a:ext cx="3744416" cy="255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47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F/32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CC : Dyspnea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PI : </a:t>
            </a:r>
          </a:p>
          <a:p>
            <a:pPr marL="0" indent="0">
              <a:buNone/>
            </a:pP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 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5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년 전 임신 당시 혈압이 많이 높아 고혈압약을 먹었음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출산 이후에 혈압이 호전된 것은 아니었으나 치료의 필요성을 잘 느끼지 못해 치료를 안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받아옴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약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3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주 전부터 숨찬 증상이 있어 인근 의원 방문하였다가 수축기 혈압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200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이상으로 나오고 심장비대도 있어 큰 병원 진료를 권유 받고 내원함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BP 182/112 (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의원에서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처방받은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혈압약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복합제를 먹고 잰 상태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Wt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155.1/84.5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364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Holter monitoring : normal, few PACs &lt;1%, few PVCs &lt;1%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Rheumatology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와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</a:rPr>
              <a:t>협진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: r/o retroperitoneal fibrosis, r/o large vessel vasculitis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Whole body PET : normal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Serum IgG4 : normal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r/o retroperitoneal fibrosis 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 oral prednisolone 20mg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, MTX 10mg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qw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</a:t>
            </a:r>
            <a:r>
              <a:rPr lang="ko-KR" altLang="en-US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시작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</a:t>
            </a:r>
            <a:r>
              <a:rPr lang="ko-KR" altLang="en-US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이후</a:t>
            </a:r>
            <a:endParaRPr lang="en-US" altLang="ko-KR" sz="1800" dirty="0">
              <a:latin typeface="Calibri" pitchFamily="34" charset="0"/>
              <a:cs typeface="Calibri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   </a:t>
            </a:r>
            <a:r>
              <a:rPr lang="ko-KR" altLang="en-US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혈압약</a:t>
            </a:r>
            <a:r>
              <a:rPr lang="ko-KR" altLang="en-US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요구량 변화</a:t>
            </a:r>
            <a:endParaRPr lang="en-US" altLang="ko-KR" sz="1800" dirty="0">
              <a:latin typeface="Calibri" pitchFamily="34" charset="0"/>
              <a:cs typeface="Calibri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    - Valsartan 160mg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, nifedipine 30mg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, spironolactone 25mg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, bisoprolol 2.5mg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endParaRPr lang="en-US" altLang="ko-KR" sz="1800" dirty="0">
              <a:latin typeface="Calibri" pitchFamily="34" charset="0"/>
              <a:cs typeface="Calibri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     telmisartan 40mg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, nebivolol 2.5mg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qd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459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Summary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Hypertensive crisis </a:t>
            </a:r>
          </a:p>
          <a:p>
            <a:pPr marL="0" indent="0">
              <a:buNone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      - Hypertensive emergency (target organ damage +)/hypertensive urgency</a:t>
            </a:r>
          </a:p>
          <a:p>
            <a:pPr marL="0" indent="0">
              <a:buNone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Various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causes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 laboratory studies should be limited and rapidly expedited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Hypertensive emergency  rapid initial pharmacologic therapy needed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Initial management </a:t>
            </a:r>
            <a:r>
              <a:rPr lang="en-US" altLang="ko-KR" sz="18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 evaluation and specific treatment 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68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1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CBC 9,010 - 13.9 - 201K -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Neut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70.6%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BUN/Cr 20.2/1.6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E’ 139 - 4.9 - 100 - 29.1, Calcium/Phosphorus 9.8/4.0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protein/Albumin 7.4/4.6, glucose 102, cholesterol 215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bilirubin 0.7, AST/ALT/ALP 13/12/102, LDH 202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U/A SG 1.025, pH 5.0, protein 2+, blood -, RBC 0-1/HPF, WBC 10-29/HPF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3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F/17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CC : Headache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PI : </a:t>
            </a:r>
          </a:p>
          <a:p>
            <a:pPr marL="0" indent="0">
              <a:buNone/>
            </a:pP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  이전부터 학교 건강검진에서 혈압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160-170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나오곤 했으나 특별한 검사 나 치료를 받지 않았음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 3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일 전부터 시야가 가려지고 흐려지는 증상이 있어 인근 안과 의원 방문하여 고혈압성 망막변화가 와있고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,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혈압이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180 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이상으로 높아 큰 병원 권유 받고 내원함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.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 </a:t>
            </a: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V/S 220/160 - 60 - 20 - 36.6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Ht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/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Wt</a:t>
            </a:r>
            <a:r>
              <a:rPr lang="ko-KR" altLang="en-U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155.8/68.5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2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Case 2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59"/>
            <a:ext cx="8676456" cy="4266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CBC 16,650 - 14.5 - 361K - </a:t>
            </a:r>
            <a:r>
              <a:rPr lang="en-US" altLang="ko-KR" sz="1800" dirty="0" err="1">
                <a:latin typeface="Calibri" pitchFamily="34" charset="0"/>
                <a:cs typeface="Calibri" pitchFamily="34" charset="0"/>
              </a:rPr>
              <a:t>Neut</a:t>
            </a:r>
            <a:r>
              <a:rPr lang="en-US" altLang="ko-KR" sz="1800" dirty="0">
                <a:latin typeface="Calibri" pitchFamily="34" charset="0"/>
                <a:cs typeface="Calibri" pitchFamily="34" charset="0"/>
              </a:rPr>
              <a:t> 72.3%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18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BUN/Cr 5.6/0.4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E’ 139 - 3.2 - 94 - 27, Calcium/Phosphorus 9.6/-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protein/Albumin 8.1/4.7, glucose 91, cholesterol 199, CRP 2.15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Total bilirubin 1.3, AST/ALT/ALP 16/19/125, LDH 285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sz="1800" dirty="0">
                <a:latin typeface="Calibri" panose="020F0502020204030204" pitchFamily="34" charset="0"/>
                <a:cs typeface="Calibri" panose="020F0502020204030204" pitchFamily="34" charset="0"/>
              </a:rPr>
              <a:t>U/A SG 1.015, pH 6.5, protein 1+, blood +/-, RBC 1-4/HPF, WBC 0-1/HPF</a:t>
            </a:r>
          </a:p>
          <a:p>
            <a:pPr>
              <a:buFont typeface="Wingdings" panose="05000000000000000000" pitchFamily="2" charset="2"/>
              <a:buChar char="§"/>
            </a:pPr>
            <a:endParaRPr lang="ko-KR" altLang="en-US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005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Definition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2807804" y="1023135"/>
            <a:ext cx="3528392" cy="3600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Hypertensive crisis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(from JNC guideline)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CFEC09F-C93F-43F6-B087-44C61944599C}"/>
              </a:ext>
            </a:extLst>
          </p:cNvPr>
          <p:cNvSpPr txBox="1">
            <a:spLocks noChangeArrowheads="1"/>
          </p:cNvSpPr>
          <p:nvPr/>
        </p:nvSpPr>
        <p:spPr>
          <a:xfrm>
            <a:off x="3113838" y="2572196"/>
            <a:ext cx="2916324" cy="366886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*Acute target organ involvement</a:t>
            </a: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850D74F-B593-44F8-A4D0-959960623D19}"/>
              </a:ext>
            </a:extLst>
          </p:cNvPr>
          <p:cNvSpPr txBox="1">
            <a:spLocks noChangeArrowheads="1"/>
          </p:cNvSpPr>
          <p:nvPr/>
        </p:nvSpPr>
        <p:spPr>
          <a:xfrm>
            <a:off x="2879812" y="1786510"/>
            <a:ext cx="3384376" cy="3600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SBP &gt; 179 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mmHg or </a:t>
            </a: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DBP &gt; 108 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mmHg</a:t>
            </a: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CE4B221-CDB7-4B55-8E4A-DE0E85444EDB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3363839"/>
            <a:ext cx="2292758" cy="3584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emergency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94E000E-997E-4775-BC04-E31BE4370258}"/>
              </a:ext>
            </a:extLst>
          </p:cNvPr>
          <p:cNvSpPr txBox="1">
            <a:spLocks noChangeArrowheads="1"/>
          </p:cNvSpPr>
          <p:nvPr/>
        </p:nvSpPr>
        <p:spPr>
          <a:xfrm>
            <a:off x="5940152" y="3363839"/>
            <a:ext cx="2016224" cy="3600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Hypertensive urgency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ctr">
              <a:buFontTx/>
              <a:buChar char="-"/>
            </a:pP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ctr">
              <a:buFont typeface="Wingdings" pitchFamily="2" charset="2"/>
              <a:buChar char="§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A4F30B7-DB17-42C9-BACF-17C9AC860A41}"/>
              </a:ext>
            </a:extLst>
          </p:cNvPr>
          <p:cNvCxnSpPr/>
          <p:nvPr/>
        </p:nvCxnSpPr>
        <p:spPr>
          <a:xfrm>
            <a:off x="4572000" y="2143125"/>
            <a:ext cx="0" cy="42862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7649FFAA-A073-4680-AD3A-533F31F9B88A}"/>
              </a:ext>
            </a:extLst>
          </p:cNvPr>
          <p:cNvCxnSpPr>
            <a:cxnSpLocks/>
          </p:cNvCxnSpPr>
          <p:nvPr/>
        </p:nvCxnSpPr>
        <p:spPr>
          <a:xfrm>
            <a:off x="4573146" y="2939526"/>
            <a:ext cx="1367006" cy="42431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CAE54154-2B27-4372-877E-B97267A80D58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3480382" y="2939082"/>
            <a:ext cx="1091618" cy="42431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7">
            <a:extLst>
              <a:ext uri="{FF2B5EF4-FFF2-40B4-BE49-F238E27FC236}">
                <a16:creationId xmlns:a16="http://schemas.microsoft.com/office/drawing/2014/main" id="{04A8390E-ACA3-494A-9E78-67CE60003559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4155038"/>
            <a:ext cx="8507288" cy="864984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*</a:t>
            </a:r>
            <a:r>
              <a:rPr lang="en-US" altLang="ko-KR" sz="1400" b="1" dirty="0">
                <a:latin typeface="Calibri" pitchFamily="34" charset="0"/>
                <a:cs typeface="Calibri" pitchFamily="34" charset="0"/>
              </a:rPr>
              <a:t>Acute target organ involvement</a:t>
            </a:r>
          </a:p>
          <a:p>
            <a:pPr marL="0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- Hypertensive encephalopathy, sympathetic crisis, perioperative hypertension, acute aortic dissection, </a:t>
            </a:r>
          </a:p>
          <a:p>
            <a:pPr marL="0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  acute coronary event, SAH or CVA, pre-eclampsia or eclampsia of pregnancy</a:t>
            </a:r>
          </a:p>
          <a:p>
            <a:pPr>
              <a:buFont typeface="Wingdings" pitchFamily="2" charset="2"/>
              <a:buChar char="§"/>
            </a:pPr>
            <a:endParaRPr lang="ko-KR" altLang="en-US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4CE8E2-5777-4BB8-B3FF-0995D80EE247}"/>
              </a:ext>
            </a:extLst>
          </p:cNvPr>
          <p:cNvSpPr txBox="1"/>
          <p:nvPr/>
        </p:nvSpPr>
        <p:spPr>
          <a:xfrm>
            <a:off x="3783815" y="2938638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26B1F2-7CD7-4F33-AC6D-E1943B5C8390}"/>
              </a:ext>
            </a:extLst>
          </p:cNvPr>
          <p:cNvSpPr txBox="1"/>
          <p:nvPr/>
        </p:nvSpPr>
        <p:spPr>
          <a:xfrm>
            <a:off x="5095371" y="2922556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ko-KR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82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67544" y="843560"/>
            <a:ext cx="8640960" cy="3859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40% were alive after 33 months</a:t>
            </a:r>
            <a:r>
              <a:rPr lang="en-US" altLang="ko-KR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</a:t>
            </a:r>
          </a:p>
          <a:p>
            <a:pPr marL="0" indent="0">
              <a:buNone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- Cause of death : renal failure (39.7%), stroke (23.8%), MI (11%), HF (10.3%)</a:t>
            </a:r>
          </a:p>
          <a:p>
            <a:pPr>
              <a:buNone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1-year mortality rate is 79%</a:t>
            </a:r>
            <a:r>
              <a:rPr lang="en-US" altLang="ko-KR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17461" y="4682846"/>
            <a:ext cx="6156176" cy="43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baseline="30000" dirty="0">
                <a:latin typeface="Calibri" pitchFamily="34" charset="0"/>
                <a:cs typeface="Calibri" pitchFamily="34" charset="0"/>
              </a:rPr>
              <a:t>1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Lip GY et al. J </a:t>
            </a:r>
            <a:r>
              <a:rPr lang="en-US" altLang="ko-KR" sz="1100" dirty="0" err="1">
                <a:latin typeface="Calibri" pitchFamily="34" charset="0"/>
                <a:cs typeface="Calibri" pitchFamily="34" charset="0"/>
              </a:rPr>
              <a:t>Hypertens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, 1995; 13: 915-924</a:t>
            </a:r>
          </a:p>
          <a:p>
            <a:pPr algn="r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altLang="ko-KR" sz="1100" baseline="30000" dirty="0">
                <a:latin typeface="Calibri" pitchFamily="34" charset="0"/>
                <a:cs typeface="Calibri" pitchFamily="34" charset="0"/>
              </a:rPr>
              <a:t>2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Varon J et al. </a:t>
            </a:r>
            <a:r>
              <a:rPr lang="en-US" altLang="ko-KR" sz="1100" dirty="0" err="1">
                <a:latin typeface="Calibri" pitchFamily="34" charset="0"/>
                <a:cs typeface="Calibri" pitchFamily="34" charset="0"/>
              </a:rPr>
              <a:t>Crit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 Care, 2003; 7: 374-384</a:t>
            </a: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-20538"/>
            <a:ext cx="86868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Complications and prognosis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78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686800" cy="857250"/>
          </a:xfrm>
        </p:spPr>
        <p:txBody>
          <a:bodyPr>
            <a:normAutofit/>
          </a:bodyPr>
          <a:lstStyle/>
          <a:p>
            <a:pPr algn="l"/>
            <a:r>
              <a:rPr lang="en-US" altLang="ko-KR" sz="28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Causes </a:t>
            </a:r>
            <a:endParaRPr lang="ko-KR" altLang="en-US" sz="2800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0" y="681540"/>
            <a:ext cx="9144000" cy="0"/>
          </a:xfrm>
          <a:prstGeom prst="line">
            <a:avLst/>
          </a:prstGeom>
          <a:ln w="15875">
            <a:solidFill>
              <a:srgbClr val="002B8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9324D1D-21CB-4CC2-BB23-3026D7457298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843559"/>
            <a:ext cx="3675828" cy="42999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Uncontrolled essential hypertension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Cerebrovascular conditions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Hypertensive encephalopathy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Ischemic stroke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ICH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Eclampsia, pre-eclampsia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Renal diseases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Acute glomerulonephritis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Renovascular hypertension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Renal crises from systemic sclerosis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Post-renal transplantation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Renal malformation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Endocrine diseases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Pheochromocytoma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Cushing syndrome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Primary aldosteronism</a:t>
            </a:r>
          </a:p>
          <a:p>
            <a:pPr lvl="1">
              <a:buFont typeface="Wingdings" pitchFamily="2" charset="2"/>
              <a:buChar char="ü"/>
            </a:pP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2E0832F-269D-47CA-B55C-44D07F6EBD68}"/>
              </a:ext>
            </a:extLst>
          </p:cNvPr>
          <p:cNvSpPr txBox="1">
            <a:spLocks noChangeArrowheads="1"/>
          </p:cNvSpPr>
          <p:nvPr/>
        </p:nvSpPr>
        <p:spPr>
          <a:xfrm>
            <a:off x="4211960" y="849446"/>
            <a:ext cx="5040560" cy="4170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Cardiac diseases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Acute aortic dissection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Acute left-ventricular failure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Post-coronary artery bypass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Acute coronary syndrome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Aortic coarctation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Drug-induced hypertension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Cocaine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Amphetamine</a:t>
            </a:r>
          </a:p>
          <a:p>
            <a:pPr marL="800100" lvl="2" indent="0">
              <a:buNone/>
            </a:pPr>
            <a:r>
              <a:rPr lang="en-US" altLang="ko-KR" sz="1400" dirty="0">
                <a:latin typeface="Calibri" pitchFamily="34" charset="0"/>
                <a:cs typeface="Calibri" pitchFamily="34" charset="0"/>
              </a:rPr>
              <a:t>SSRI, MAOI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Rebound hypertension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 err="1">
                <a:latin typeface="Calibri" pitchFamily="34" charset="0"/>
                <a:cs typeface="Calibri" pitchFamily="34" charset="0"/>
              </a:rPr>
              <a:t>PostOP</a:t>
            </a:r>
            <a:endParaRPr lang="en-US" altLang="ko-KR" sz="1600" b="1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Head injuries and CNS trauma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Autonomic hyperactivity (Guillain-Barre syndrome)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Vasculitis</a:t>
            </a:r>
          </a:p>
          <a:p>
            <a:pPr marL="0" indent="0">
              <a:buNone/>
            </a:pPr>
            <a:endParaRPr lang="en-US" altLang="ko-KR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73415"/>
      </p:ext>
    </p:extLst>
  </p:cSld>
  <p:clrMapOvr>
    <a:masterClrMapping/>
  </p:clrMapOvr>
</p:sld>
</file>

<file path=ppt/theme/theme1.xml><?xml version="1.0" encoding="utf-8"?>
<a:theme xmlns:a="http://schemas.openxmlformats.org/drawingml/2006/main" name="테마1">
  <a:themeElements>
    <a:clrScheme name="3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기본 디자인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1E10F">
            <a:alpha val="81961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l" latinLnBrk="0">
          <a:buNone/>
          <a:defRPr kumimoji="0" sz="2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굴림" pitchFamily="50" charset="-127"/>
          </a:defRPr>
        </a:defPPr>
      </a:lstStyle>
    </a:lnDef>
  </a:objectDefaults>
  <a:extraClrSchemeLst>
    <a:extraClrScheme>
      <a:clrScheme name="3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기본 디자인">
  <a:themeElements>
    <a:clrScheme name="5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기본 디자인">
      <a:majorFont>
        <a:latin typeface="Arial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기본 디자인">
  <a:themeElements>
    <a:clrScheme name="6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68911</TotalTime>
  <Words>1993</Words>
  <Application>Microsoft Office PowerPoint</Application>
  <PresentationFormat>화면 슬라이드 쇼(16:9)</PresentationFormat>
  <Paragraphs>442</Paragraphs>
  <Slides>31</Slides>
  <Notes>31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31</vt:i4>
      </vt:variant>
    </vt:vector>
  </HeadingPairs>
  <TitlesOfParts>
    <vt:vector size="41" baseType="lpstr">
      <vt:lpstr>굴림</vt:lpstr>
      <vt:lpstr>돋움</vt:lpstr>
      <vt:lpstr>맑은 고딕</vt:lpstr>
      <vt:lpstr>Arial</vt:lpstr>
      <vt:lpstr>Calibri</vt:lpstr>
      <vt:lpstr>Wingdings</vt:lpstr>
      <vt:lpstr>테마1</vt:lpstr>
      <vt:lpstr>5_기본 디자인</vt:lpstr>
      <vt:lpstr>6_기본 디자인</vt:lpstr>
      <vt:lpstr>Office 테마</vt:lpstr>
      <vt:lpstr>Therapeutic approach to hypertensive crisis</vt:lpstr>
      <vt:lpstr>Agenda</vt:lpstr>
      <vt:lpstr>Case 1 </vt:lpstr>
      <vt:lpstr>Case 1 </vt:lpstr>
      <vt:lpstr>Case 2 </vt:lpstr>
      <vt:lpstr>Case 2 </vt:lpstr>
      <vt:lpstr>Definition </vt:lpstr>
      <vt:lpstr>PowerPoint 프레젠테이션</vt:lpstr>
      <vt:lpstr>Causes </vt:lpstr>
      <vt:lpstr>Evaluation </vt:lpstr>
      <vt:lpstr>Evaluation </vt:lpstr>
      <vt:lpstr>Evaluation </vt:lpstr>
      <vt:lpstr>Management </vt:lpstr>
      <vt:lpstr>Management </vt:lpstr>
      <vt:lpstr>PowerPoint 프레젠테이션</vt:lpstr>
      <vt:lpstr>PowerPoint 프레젠테이션</vt:lpstr>
      <vt:lpstr>Pharmacologic agents according to clinical condition </vt:lpstr>
      <vt:lpstr>Case 1 </vt:lpstr>
      <vt:lpstr>Case 1 </vt:lpstr>
      <vt:lpstr>Case 1 </vt:lpstr>
      <vt:lpstr>Case 1 </vt:lpstr>
      <vt:lpstr>Case 1 </vt:lpstr>
      <vt:lpstr>Case 1 </vt:lpstr>
      <vt:lpstr>Case 2 </vt:lpstr>
      <vt:lpstr>Case 2 </vt:lpstr>
      <vt:lpstr>Case 2 </vt:lpstr>
      <vt:lpstr>Case 2 </vt:lpstr>
      <vt:lpstr>Case 2 </vt:lpstr>
      <vt:lpstr>PowerPoint 프레젠테이션</vt:lpstr>
      <vt:lpstr>Case 2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Jae-yoon Park</dc:creator>
  <cp:lastModifiedBy>LENOVO</cp:lastModifiedBy>
  <cp:revision>636</cp:revision>
  <dcterms:created xsi:type="dcterms:W3CDTF">2013-07-25T02:11:06Z</dcterms:created>
  <dcterms:modified xsi:type="dcterms:W3CDTF">2019-09-09T11:18:59Z</dcterms:modified>
</cp:coreProperties>
</file>